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media/image36.jpg" ContentType="image/jpg"/>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Lst>
  <p:notesMasterIdLst>
    <p:notesMasterId r:id="rId74"/>
  </p:notesMasterIdLst>
  <p:handoutMasterIdLst>
    <p:handoutMasterId r:id="rId75"/>
  </p:handoutMasterIdLst>
  <p:sldIdLst>
    <p:sldId id="384" r:id="rId2"/>
    <p:sldId id="386" r:id="rId3"/>
    <p:sldId id="446" r:id="rId4"/>
    <p:sldId id="387" r:id="rId5"/>
    <p:sldId id="524" r:id="rId6"/>
    <p:sldId id="518" r:id="rId7"/>
    <p:sldId id="521" r:id="rId8"/>
    <p:sldId id="522" r:id="rId9"/>
    <p:sldId id="523" r:id="rId10"/>
    <p:sldId id="478" r:id="rId11"/>
    <p:sldId id="475" r:id="rId12"/>
    <p:sldId id="476" r:id="rId13"/>
    <p:sldId id="477" r:id="rId14"/>
    <p:sldId id="447" r:id="rId15"/>
    <p:sldId id="448" r:id="rId16"/>
    <p:sldId id="479" r:id="rId17"/>
    <p:sldId id="481" r:id="rId18"/>
    <p:sldId id="420" r:id="rId19"/>
    <p:sldId id="419" r:id="rId20"/>
    <p:sldId id="512" r:id="rId21"/>
    <p:sldId id="422" r:id="rId22"/>
    <p:sldId id="423" r:id="rId23"/>
    <p:sldId id="424" r:id="rId24"/>
    <p:sldId id="425" r:id="rId25"/>
    <p:sldId id="426" r:id="rId26"/>
    <p:sldId id="430" r:id="rId27"/>
    <p:sldId id="432" r:id="rId28"/>
    <p:sldId id="433" r:id="rId29"/>
    <p:sldId id="434" r:id="rId30"/>
    <p:sldId id="435" r:id="rId31"/>
    <p:sldId id="436" r:id="rId32"/>
    <p:sldId id="437" r:id="rId33"/>
    <p:sldId id="439" r:id="rId34"/>
    <p:sldId id="513" r:id="rId35"/>
    <p:sldId id="507" r:id="rId36"/>
    <p:sldId id="508" r:id="rId37"/>
    <p:sldId id="509" r:id="rId38"/>
    <p:sldId id="510" r:id="rId39"/>
    <p:sldId id="511" r:id="rId40"/>
    <p:sldId id="528" r:id="rId41"/>
    <p:sldId id="514" r:id="rId42"/>
    <p:sldId id="452" r:id="rId43"/>
    <p:sldId id="453" r:id="rId44"/>
    <p:sldId id="454" r:id="rId45"/>
    <p:sldId id="455" r:id="rId46"/>
    <p:sldId id="525" r:id="rId47"/>
    <p:sldId id="526" r:id="rId48"/>
    <p:sldId id="527" r:id="rId49"/>
    <p:sldId id="515" r:id="rId50"/>
    <p:sldId id="457" r:id="rId51"/>
    <p:sldId id="456" r:id="rId52"/>
    <p:sldId id="461" r:id="rId53"/>
    <p:sldId id="464" r:id="rId54"/>
    <p:sldId id="465" r:id="rId55"/>
    <p:sldId id="482" r:id="rId56"/>
    <p:sldId id="484" r:id="rId57"/>
    <p:sldId id="485" r:id="rId58"/>
    <p:sldId id="488" r:id="rId59"/>
    <p:sldId id="489" r:id="rId60"/>
    <p:sldId id="490" r:id="rId61"/>
    <p:sldId id="491" r:id="rId62"/>
    <p:sldId id="493" r:id="rId63"/>
    <p:sldId id="494" r:id="rId64"/>
    <p:sldId id="496" r:id="rId65"/>
    <p:sldId id="497" r:id="rId66"/>
    <p:sldId id="498" r:id="rId67"/>
    <p:sldId id="499" r:id="rId68"/>
    <p:sldId id="500" r:id="rId69"/>
    <p:sldId id="501" r:id="rId70"/>
    <p:sldId id="503" r:id="rId71"/>
    <p:sldId id="505" r:id="rId72"/>
    <p:sldId id="506" r:id="rId73"/>
  </p:sldIdLst>
  <p:sldSz cx="9144000" cy="6858000" type="screen4x3"/>
  <p:notesSz cx="6858000" cy="9144000"/>
  <p:defaultTextStyle>
    <a:defPPr>
      <a:defRPr lang="tr-TR"/>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000000"/>
    <a:srgbClr val="FF3300"/>
    <a:srgbClr val="EEECE1"/>
    <a:srgbClr val="D0D8E8"/>
    <a:srgbClr val="33CC33"/>
    <a:srgbClr val="66FF99"/>
    <a:srgbClr val="FF99CC"/>
    <a:srgbClr val="777777"/>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06" autoAdjust="0"/>
    <p:restoredTop sz="87674" autoAdjust="0"/>
  </p:normalViewPr>
  <p:slideViewPr>
    <p:cSldViewPr>
      <p:cViewPr varScale="1">
        <p:scale>
          <a:sx n="86" d="100"/>
          <a:sy n="86" d="100"/>
        </p:scale>
        <p:origin x="1627"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1002"/>
    </p:cViewPr>
  </p:sorterViewPr>
  <p:notesViewPr>
    <p:cSldViewPr>
      <p:cViewPr varScale="1">
        <p:scale>
          <a:sx n="88" d="100"/>
          <a:sy n="88" d="100"/>
        </p:scale>
        <p:origin x="2874"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200">
                <a:latin typeface="Arial Tur" charset="-94"/>
              </a:defRPr>
            </a:lvl1pPr>
          </a:lstStyle>
          <a:p>
            <a:pPr>
              <a:defRPr/>
            </a:pPr>
            <a:endParaRPr lang="tr-TR"/>
          </a:p>
        </p:txBody>
      </p:sp>
      <p:sp>
        <p:nvSpPr>
          <p:cNvPr id="409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200">
                <a:latin typeface="Arial Tur" charset="-94"/>
              </a:defRPr>
            </a:lvl1pPr>
          </a:lstStyle>
          <a:p>
            <a:pPr>
              <a:defRPr/>
            </a:pPr>
            <a:endParaRPr lang="tr-TR"/>
          </a:p>
        </p:txBody>
      </p:sp>
      <p:sp>
        <p:nvSpPr>
          <p:cNvPr id="410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defRPr sz="1200">
                <a:latin typeface="Arial Tur" charset="-94"/>
              </a:defRPr>
            </a:lvl1pPr>
          </a:lstStyle>
          <a:p>
            <a:pPr>
              <a:defRPr/>
            </a:pPr>
            <a:endParaRPr lang="tr-TR"/>
          </a:p>
        </p:txBody>
      </p:sp>
      <p:sp>
        <p:nvSpPr>
          <p:cNvPr id="410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a:defRPr sz="1200"/>
            </a:lvl1pPr>
          </a:lstStyle>
          <a:p>
            <a:pPr>
              <a:defRPr/>
            </a:pPr>
            <a:fld id="{1A6AD399-3EAC-441B-BA10-8075A1187ED1}" type="slidenum">
              <a:rPr lang="tr-TR"/>
              <a:pPr>
                <a:defRPr/>
              </a:pPr>
              <a:t>‹#›</a:t>
            </a:fld>
            <a:endParaRPr lang="tr-TR">
              <a:latin typeface="Arial Tur" charset="-94"/>
            </a:endParaRPr>
          </a:p>
        </p:txBody>
      </p:sp>
    </p:spTree>
    <p:extLst>
      <p:ext uri="{BB962C8B-B14F-4D97-AF65-F5344CB8AC3E}">
        <p14:creationId xmlns:p14="http://schemas.microsoft.com/office/powerpoint/2010/main" val="694812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200">
                <a:latin typeface="Arial Tur" charset="-94"/>
              </a:defRPr>
            </a:lvl1pPr>
          </a:lstStyle>
          <a:p>
            <a:pPr>
              <a:defRPr/>
            </a:pPr>
            <a:endParaRPr lang="tr-TR"/>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200">
                <a:latin typeface="Arial Tur" charset="-94"/>
              </a:defRPr>
            </a:lvl1pPr>
          </a:lstStyle>
          <a:p>
            <a:pPr>
              <a:defRPr/>
            </a:pPr>
            <a:endParaRPr lang="tr-TR"/>
          </a:p>
        </p:txBody>
      </p:sp>
      <p:sp>
        <p:nvSpPr>
          <p:cNvPr id="45060" name="Rectangle 4"/>
          <p:cNvSpPr>
            <a:spLocks noGrp="1" noRot="1" noChangeAspect="1" noChangeArrowheads="1" noTextEdit="1"/>
          </p:cNvSpPr>
          <p:nvPr>
            <p:ph type="sldImg" idx="2"/>
          </p:nvPr>
        </p:nvSpPr>
        <p:spPr bwMode="auto">
          <a:xfrm>
            <a:off x="1144588" y="687388"/>
            <a:ext cx="4568825" cy="3425825"/>
          </a:xfrm>
          <a:prstGeom prst="rect">
            <a:avLst/>
          </a:prstGeom>
          <a:noFill/>
          <a:ln w="12700">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tr-TR" noProof="0"/>
              <a:t>Ana metin stillerini düzenlemek için tıklatın</a:t>
            </a:r>
          </a:p>
          <a:p>
            <a:pPr lvl="1"/>
            <a:r>
              <a:rPr lang="tr-TR" noProof="0"/>
              <a:t>İkinci düzey</a:t>
            </a:r>
          </a:p>
          <a:p>
            <a:pPr lvl="2"/>
            <a:r>
              <a:rPr lang="tr-TR" noProof="0"/>
              <a:t>Üçüncü düzey</a:t>
            </a:r>
          </a:p>
          <a:p>
            <a:pPr lvl="3"/>
            <a:r>
              <a:rPr lang="tr-TR" noProof="0"/>
              <a:t>Dördüncü düzey</a:t>
            </a:r>
          </a:p>
          <a:p>
            <a:pPr lvl="4"/>
            <a:r>
              <a:rPr lang="tr-TR" noProof="0"/>
              <a:t>Beşinci düzey</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defRPr sz="1200">
                <a:latin typeface="Arial Tur" charset="-94"/>
              </a:defRPr>
            </a:lvl1pPr>
          </a:lstStyle>
          <a:p>
            <a:pPr>
              <a:defRPr/>
            </a:pPr>
            <a:endParaRPr lang="tr-T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a:defRPr sz="1200"/>
            </a:lvl1pPr>
          </a:lstStyle>
          <a:p>
            <a:pPr>
              <a:defRPr/>
            </a:pPr>
            <a:fld id="{00DDDAD0-3984-40CB-A4F9-19D1E1D12574}" type="slidenum">
              <a:rPr lang="tr-TR"/>
              <a:pPr>
                <a:defRPr/>
              </a:pPr>
              <a:t>‹#›</a:t>
            </a:fld>
            <a:endParaRPr lang="tr-TR">
              <a:latin typeface="Arial Tur" charset="-94"/>
            </a:endParaRPr>
          </a:p>
        </p:txBody>
      </p:sp>
    </p:spTree>
    <p:extLst>
      <p:ext uri="{BB962C8B-B14F-4D97-AF65-F5344CB8AC3E}">
        <p14:creationId xmlns:p14="http://schemas.microsoft.com/office/powerpoint/2010/main" val="16096146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C3369D-A7CC-40B6-9986-383F1572823B}" type="slidenum">
              <a:rPr lang="en-GB" altLang="tr-TR">
                <a:solidFill>
                  <a:srgbClr val="000000"/>
                </a:solidFill>
              </a:rPr>
              <a:pPr/>
              <a:t>1</a:t>
            </a:fld>
            <a:endParaRPr lang="en-GB" altLang="tr-TR">
              <a:solidFill>
                <a:srgbClr val="000000"/>
              </a:solidFill>
            </a:endParaRPr>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p:txBody>
          <a:bodyPr/>
          <a:lstStyle/>
          <a:p>
            <a:endParaRPr lang="en-GB" altLang="tr-TR"/>
          </a:p>
        </p:txBody>
      </p:sp>
    </p:spTree>
    <p:extLst>
      <p:ext uri="{BB962C8B-B14F-4D97-AF65-F5344CB8AC3E}">
        <p14:creationId xmlns:p14="http://schemas.microsoft.com/office/powerpoint/2010/main" val="1269767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fld id="{0EEC3A07-66FA-4D43-B29E-8148FDEF49C8}" type="slidenum">
              <a:rPr lang="en-US" altLang="en-US" sz="1200">
                <a:solidFill>
                  <a:srgbClr val="000000"/>
                </a:solidFill>
              </a:rPr>
              <a:pPr/>
              <a:t>4</a:t>
            </a:fld>
            <a:endParaRPr lang="en-US" altLang="en-US" sz="1200">
              <a:solidFill>
                <a:srgbClr val="000000"/>
              </a:solidFill>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275520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fld id="{0EEC3A07-66FA-4D43-B29E-8148FDEF49C8}" type="slidenum">
              <a:rPr lang="en-US" altLang="en-US" sz="1200">
                <a:solidFill>
                  <a:srgbClr val="000000"/>
                </a:solidFill>
              </a:rPr>
              <a:pPr/>
              <a:t>5</a:t>
            </a:fld>
            <a:endParaRPr lang="en-US" altLang="en-US" sz="1200">
              <a:solidFill>
                <a:srgbClr val="000000"/>
              </a:solidFill>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4238699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pPr>
              <a:defRPr/>
            </a:pPr>
            <a:fld id="{00DDDAD0-3984-40CB-A4F9-19D1E1D12574}" type="slidenum">
              <a:rPr lang="tr-TR" smtClean="0">
                <a:solidFill>
                  <a:srgbClr val="000000"/>
                </a:solidFill>
              </a:rPr>
              <a:pPr>
                <a:defRPr/>
              </a:pPr>
              <a:t>14</a:t>
            </a:fld>
            <a:endParaRPr lang="tr-TR">
              <a:solidFill>
                <a:srgbClr val="000000"/>
              </a:solidFill>
              <a:latin typeface="Arial Tur" charset="-94"/>
            </a:endParaRPr>
          </a:p>
        </p:txBody>
      </p:sp>
    </p:spTree>
    <p:extLst>
      <p:ext uri="{BB962C8B-B14F-4D97-AF65-F5344CB8AC3E}">
        <p14:creationId xmlns:p14="http://schemas.microsoft.com/office/powerpoint/2010/main" val="3851908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0DDDAD0-3984-40CB-A4F9-19D1E1D12574}" type="slidenum">
              <a:rPr lang="tr-TR" smtClean="0">
                <a:solidFill>
                  <a:srgbClr val="000000"/>
                </a:solidFill>
              </a:rPr>
              <a:pPr>
                <a:defRPr/>
              </a:pPr>
              <a:t>15</a:t>
            </a:fld>
            <a:endParaRPr lang="tr-TR">
              <a:solidFill>
                <a:srgbClr val="000000"/>
              </a:solidFill>
              <a:latin typeface="Arial Tur" charset="-94"/>
            </a:endParaRPr>
          </a:p>
        </p:txBody>
      </p:sp>
    </p:spTree>
    <p:extLst>
      <p:ext uri="{BB962C8B-B14F-4D97-AF65-F5344CB8AC3E}">
        <p14:creationId xmlns:p14="http://schemas.microsoft.com/office/powerpoint/2010/main" val="820113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0DDDAD0-3984-40CB-A4F9-19D1E1D12574}" type="slidenum">
              <a:rPr lang="tr-TR" smtClean="0"/>
              <a:pPr>
                <a:defRPr/>
              </a:pPr>
              <a:t>66</a:t>
            </a:fld>
            <a:endParaRPr lang="tr-TR">
              <a:latin typeface="Arial Tur" charset="-94"/>
            </a:endParaRPr>
          </a:p>
        </p:txBody>
      </p:sp>
    </p:spTree>
    <p:extLst>
      <p:ext uri="{BB962C8B-B14F-4D97-AF65-F5344CB8AC3E}">
        <p14:creationId xmlns:p14="http://schemas.microsoft.com/office/powerpoint/2010/main" val="2046196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Comic Sans MS" panose="030F0702030302020204" pitchFamily="66"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Slide Number Placeholder 6"/>
          <p:cNvSpPr>
            <a:spLocks noGrp="1"/>
          </p:cNvSpPr>
          <p:nvPr>
            <p:ph type="sldNum" sz="quarter" idx="10"/>
          </p:nvPr>
        </p:nvSpPr>
        <p:spPr/>
        <p:txBody>
          <a:bodyPr/>
          <a:lstStyle/>
          <a:p>
            <a:pPr>
              <a:defRPr/>
            </a:pPr>
            <a:fld id="{6492EC4C-CACE-4180-8A44-D6D04606C1A3}" type="slidenum">
              <a:rPr lang="tr-TR" smtClean="0"/>
              <a:pPr>
                <a:defRPr/>
              </a:pPr>
              <a:t>‹#›</a:t>
            </a:fld>
            <a:endParaRPr lang="tr-TR"/>
          </a:p>
        </p:txBody>
      </p:sp>
      <p:sp>
        <p:nvSpPr>
          <p:cNvPr id="11" name="Title 10"/>
          <p:cNvSpPr>
            <a:spLocks noGrp="1"/>
          </p:cNvSpPr>
          <p:nvPr>
            <p:ph type="title"/>
          </p:nvPr>
        </p:nvSpPr>
        <p:spPr>
          <a:xfrm>
            <a:off x="457200" y="274638"/>
            <a:ext cx="8229600" cy="540000"/>
          </a:xfrm>
        </p:spPr>
        <p:txBody>
          <a:bodyPr/>
          <a:lstStyle/>
          <a:p>
            <a:r>
              <a:rPr lang="en-US" dirty="0"/>
              <a:t>Click to edit Master title style</a:t>
            </a:r>
          </a:p>
        </p:txBody>
      </p:sp>
    </p:spTree>
    <p:extLst>
      <p:ext uri="{BB962C8B-B14F-4D97-AF65-F5344CB8AC3E}">
        <p14:creationId xmlns:p14="http://schemas.microsoft.com/office/powerpoint/2010/main" val="1240742625"/>
      </p:ext>
    </p:extLst>
  </p:cSld>
  <p:clrMapOvr>
    <a:masterClrMapping/>
  </p:clrMapOvr>
  <p:transition>
    <p:plus/>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112568"/>
          </a:xfrm>
        </p:spPr>
        <p:txBody>
          <a:bodyPr/>
          <a:lstStyle>
            <a:lvl1pPr marL="0" indent="457200">
              <a:buNone/>
              <a:defRPr>
                <a:latin typeface="Comic Sans MS" panose="030F0702030302020204" pitchFamily="66" charset="0"/>
              </a:defRPr>
            </a:lvl1pPr>
            <a:lvl2pPr>
              <a:defRPr>
                <a:latin typeface="Comic Sans MS" panose="030F0702030302020204" pitchFamily="66" charset="0"/>
              </a:defRPr>
            </a:lvl2pPr>
            <a:lvl3pPr>
              <a:defRPr>
                <a:latin typeface="Comic Sans MS" panose="030F0702030302020204" pitchFamily="66" charset="0"/>
              </a:defRPr>
            </a:lvl3pPr>
            <a:lvl4pPr>
              <a:defRPr>
                <a:latin typeface="Comic Sans MS" panose="030F0702030302020204" pitchFamily="66" charset="0"/>
              </a:defRPr>
            </a:lvl4pPr>
            <a:lvl5pPr>
              <a:defRPr>
                <a:latin typeface="Comic Sans MS" panose="030F0702030302020204" pitchFamily="66" charset="0"/>
              </a:defRPr>
            </a:lvl5pPr>
          </a:lstStyle>
          <a:p>
            <a:pPr lvl="0"/>
            <a:r>
              <a:rPr lang="en-US" dirty="0"/>
              <a:t>Click to edit Master text styles</a:t>
            </a:r>
          </a:p>
        </p:txBody>
      </p:sp>
      <p:sp>
        <p:nvSpPr>
          <p:cNvPr id="7" name="Slide Number Placeholder 6"/>
          <p:cNvSpPr>
            <a:spLocks noGrp="1"/>
          </p:cNvSpPr>
          <p:nvPr>
            <p:ph type="sldNum" sz="quarter" idx="10"/>
          </p:nvPr>
        </p:nvSpPr>
        <p:spPr/>
        <p:txBody>
          <a:bodyPr/>
          <a:lstStyle/>
          <a:p>
            <a:pPr>
              <a:defRPr/>
            </a:pPr>
            <a:fld id="{6492EC4C-CACE-4180-8A44-D6D04606C1A3}" type="slidenum">
              <a:rPr lang="tr-TR" smtClean="0"/>
              <a:pPr>
                <a:defRPr/>
              </a:pPr>
              <a:t>‹#›</a:t>
            </a:fld>
            <a:endParaRPr lang="tr-TR"/>
          </a:p>
        </p:txBody>
      </p:sp>
      <p:sp>
        <p:nvSpPr>
          <p:cNvPr id="9" name="Title 8"/>
          <p:cNvSpPr>
            <a:spLocks noGrp="1"/>
          </p:cNvSpPr>
          <p:nvPr>
            <p:ph type="title"/>
          </p:nvPr>
        </p:nvSpPr>
        <p:spPr>
          <a:xfrm>
            <a:off x="457200" y="274638"/>
            <a:ext cx="8229600" cy="648000"/>
          </a:xfrm>
        </p:spPr>
        <p:txBody>
          <a:bodyPr>
            <a:noAutofit/>
          </a:bodyPr>
          <a:lstStyle>
            <a:lvl1pPr>
              <a:defRPr sz="3200">
                <a:effectLst>
                  <a:outerShdw blurRad="38100" dist="38100" dir="2700000" algn="tl">
                    <a:srgbClr val="000000">
                      <a:alpha val="43137"/>
                    </a:srgbClr>
                  </a:outerShdw>
                </a:effectLst>
              </a:defRPr>
            </a:lvl1pPr>
          </a:lstStyle>
          <a:p>
            <a:r>
              <a:rPr lang="en-US" dirty="0"/>
              <a:t>Click to edit Master title style</a:t>
            </a:r>
          </a:p>
        </p:txBody>
      </p:sp>
    </p:spTree>
    <p:extLst>
      <p:ext uri="{BB962C8B-B14F-4D97-AF65-F5344CB8AC3E}">
        <p14:creationId xmlns:p14="http://schemas.microsoft.com/office/powerpoint/2010/main" val="52867959"/>
      </p:ext>
    </p:extLst>
  </p:cSld>
  <p:clrMapOvr>
    <a:masterClrMapping/>
  </p:clrMapOvr>
  <p:transition>
    <p:plus/>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endParaRPr lang="zh-TW" altLang="en-US">
              <a:solidFill>
                <a:prstClr val="white"/>
              </a:solidFill>
            </a:endParaRPr>
          </a:p>
        </p:txBody>
      </p:sp>
      <p:sp>
        <p:nvSpPr>
          <p:cNvPr id="3" name="Footer Placeholder 4"/>
          <p:cNvSpPr>
            <a:spLocks noGrp="1"/>
          </p:cNvSpPr>
          <p:nvPr>
            <p:ph type="ftr" sz="quarter" idx="11"/>
          </p:nvPr>
        </p:nvSpPr>
        <p:spPr/>
        <p:txBody>
          <a:bodyPr/>
          <a:lstStyle>
            <a:lvl1pPr>
              <a:defRPr/>
            </a:lvl1pPr>
          </a:lstStyle>
          <a:p>
            <a:endParaRPr lang="zh-TW" altLang="en-US">
              <a:solidFill>
                <a:prstClr val="white"/>
              </a:solidFill>
            </a:endParaRPr>
          </a:p>
        </p:txBody>
      </p:sp>
      <p:sp>
        <p:nvSpPr>
          <p:cNvPr id="4" name="Slide Number Placeholder 5"/>
          <p:cNvSpPr>
            <a:spLocks noGrp="1"/>
          </p:cNvSpPr>
          <p:nvPr>
            <p:ph type="sldNum" sz="quarter" idx="12"/>
          </p:nvPr>
        </p:nvSpPr>
        <p:spPr/>
        <p:txBody>
          <a:bodyPr/>
          <a:lstStyle>
            <a:lvl1pPr>
              <a:defRPr/>
            </a:lvl1pPr>
          </a:lstStyle>
          <a:p>
            <a:fld id="{90E79908-57EE-4F43-ABF7-FDD4277A28DB}" type="slidenum">
              <a:rPr lang="en-US" altLang="zh-TW">
                <a:solidFill>
                  <a:prstClr val="white"/>
                </a:solidFill>
              </a:rPr>
              <a:pPr/>
              <a:t>‹#›</a:t>
            </a:fld>
            <a:endParaRPr lang="en-US" altLang="zh-TW">
              <a:solidFill>
                <a:prstClr val="white"/>
              </a:solidFill>
            </a:endParaRPr>
          </a:p>
        </p:txBody>
      </p:sp>
    </p:spTree>
    <p:extLst>
      <p:ext uri="{BB962C8B-B14F-4D97-AF65-F5344CB8AC3E}">
        <p14:creationId xmlns:p14="http://schemas.microsoft.com/office/powerpoint/2010/main" val="3273238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tr-TR">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tr-TR">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CF68D14B-E62E-4C2B-83F0-8BA40636585A}"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965321806"/>
      </p:ext>
    </p:extLst>
  </p:cSld>
  <p:clrMapOvr>
    <a:masterClrMapping/>
  </p:clrMapOvr>
  <p:transition>
    <p:plus/>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150938" y="617538"/>
            <a:ext cx="7793037" cy="1143000"/>
          </a:xfrm>
        </p:spPr>
        <p:txBody>
          <a:bodyPr/>
          <a:lstStyle/>
          <a:p>
            <a:r>
              <a:rPr lang="en-US"/>
              <a:t>Click to edit Master title style</a:t>
            </a:r>
            <a:endParaRPr lang="tr-TR"/>
          </a:p>
        </p:txBody>
      </p:sp>
      <p:sp>
        <p:nvSpPr>
          <p:cNvPr id="3" name="Text Placeholder 2"/>
          <p:cNvSpPr>
            <a:spLocks noGrp="1"/>
          </p:cNvSpPr>
          <p:nvPr>
            <p:ph type="body" sz="half" idx="1"/>
          </p:nvPr>
        </p:nvSpPr>
        <p:spPr>
          <a:xfrm>
            <a:off x="1182688" y="2017713"/>
            <a:ext cx="38100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Online Image Placeholder 3"/>
          <p:cNvSpPr>
            <a:spLocks noGrp="1"/>
          </p:cNvSpPr>
          <p:nvPr>
            <p:ph type="clipArt" sz="half" idx="2"/>
          </p:nvPr>
        </p:nvSpPr>
        <p:spPr>
          <a:xfrm>
            <a:off x="5145088" y="2017713"/>
            <a:ext cx="3810000" cy="4114800"/>
          </a:xfrm>
        </p:spPr>
        <p:txBody>
          <a:bodyPr/>
          <a:lstStyle/>
          <a:p>
            <a:endParaRPr lang="tr-TR"/>
          </a:p>
        </p:txBody>
      </p:sp>
      <p:sp>
        <p:nvSpPr>
          <p:cNvPr id="5" name="Date Placeholder 4"/>
          <p:cNvSpPr>
            <a:spLocks noGrp="1"/>
          </p:cNvSpPr>
          <p:nvPr>
            <p:ph type="dt" sz="half" idx="10"/>
          </p:nvPr>
        </p:nvSpPr>
        <p:spPr>
          <a:xfrm>
            <a:off x="914400" y="6324600"/>
            <a:ext cx="1905000" cy="457200"/>
          </a:xfrm>
        </p:spPr>
        <p:txBody>
          <a:bodyPr/>
          <a:lstStyle>
            <a:lvl1pPr>
              <a:defRPr/>
            </a:lvl1pPr>
          </a:lstStyle>
          <a:p>
            <a:endParaRPr lang="en-US" altLang="tr-TR"/>
          </a:p>
        </p:txBody>
      </p:sp>
      <p:sp>
        <p:nvSpPr>
          <p:cNvPr id="6" name="Footer Placeholder 5"/>
          <p:cNvSpPr>
            <a:spLocks noGrp="1"/>
          </p:cNvSpPr>
          <p:nvPr>
            <p:ph type="ftr" sz="quarter" idx="11"/>
          </p:nvPr>
        </p:nvSpPr>
        <p:spPr>
          <a:xfrm>
            <a:off x="3352800" y="6324600"/>
            <a:ext cx="2895600" cy="457200"/>
          </a:xfrm>
        </p:spPr>
        <p:txBody>
          <a:bodyPr/>
          <a:lstStyle>
            <a:lvl1pPr>
              <a:defRPr/>
            </a:lvl1pPr>
          </a:lstStyle>
          <a:p>
            <a:endParaRPr lang="en-US" altLang="tr-TR"/>
          </a:p>
        </p:txBody>
      </p:sp>
      <p:sp>
        <p:nvSpPr>
          <p:cNvPr id="7" name="Slide Number Placeholder 6"/>
          <p:cNvSpPr>
            <a:spLocks noGrp="1"/>
          </p:cNvSpPr>
          <p:nvPr>
            <p:ph type="sldNum" sz="quarter" idx="12"/>
          </p:nvPr>
        </p:nvSpPr>
        <p:spPr>
          <a:xfrm>
            <a:off x="6781800" y="6324600"/>
            <a:ext cx="1905000" cy="457200"/>
          </a:xfrm>
        </p:spPr>
        <p:txBody>
          <a:bodyPr/>
          <a:lstStyle>
            <a:lvl1pPr>
              <a:defRPr/>
            </a:lvl1pPr>
          </a:lstStyle>
          <a:p>
            <a:fld id="{F574F388-7070-46B4-8CAD-2D65846C2D98}" type="slidenum">
              <a:rPr lang="en-US" altLang="tr-TR"/>
              <a:pPr/>
              <a:t>‹#›</a:t>
            </a:fld>
            <a:endParaRPr lang="en-US" altLang="tr-TR"/>
          </a:p>
        </p:txBody>
      </p:sp>
    </p:spTree>
    <p:extLst>
      <p:ext uri="{BB962C8B-B14F-4D97-AF65-F5344CB8AC3E}">
        <p14:creationId xmlns:p14="http://schemas.microsoft.com/office/powerpoint/2010/main" val="1051231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tr-TR">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tr-TR">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BACC0C6-0267-4D15-9CB5-4555C7D89DE8}"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1956785940"/>
      </p:ext>
    </p:extLst>
  </p:cSld>
  <p:clrMapOvr>
    <a:masterClrMapping/>
  </p:clrMapOvr>
  <p:transition>
    <p:plus/>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540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980728"/>
            <a:ext cx="8229600" cy="51845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6492EC4C-CACE-4180-8A44-D6D04606C1A3}" type="slidenum">
              <a:rPr lang="tr-TR" smtClean="0"/>
              <a:pPr>
                <a:defRPr/>
              </a:pPr>
              <a:t>‹#›</a:t>
            </a:fld>
            <a:endParaRPr lang="tr-TR"/>
          </a:p>
        </p:txBody>
      </p:sp>
    </p:spTree>
    <p:extLst>
      <p:ext uri="{BB962C8B-B14F-4D97-AF65-F5344CB8AC3E}">
        <p14:creationId xmlns:p14="http://schemas.microsoft.com/office/powerpoint/2010/main" val="179119254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842" r:id="rId3"/>
    <p:sldLayoutId id="2147483843" r:id="rId4"/>
    <p:sldLayoutId id="2147483844" r:id="rId5"/>
    <p:sldLayoutId id="2147483845" r:id="rId6"/>
  </p:sldLayoutIdLst>
  <p:transition>
    <p:plus/>
  </p:transition>
  <p:txStyles>
    <p:titleStyle>
      <a:lvl1pPr algn="l" defTabSz="914400" rtl="0" eaLnBrk="1" latinLnBrk="0" hangingPunct="1">
        <a:spcBef>
          <a:spcPct val="0"/>
        </a:spcBef>
        <a:buNone/>
        <a:defRPr sz="2800" kern="1200">
          <a:solidFill>
            <a:schemeClr val="tx1"/>
          </a:solidFill>
          <a:latin typeface="Comic Sans MS" panose="030F0702030302020204" pitchFamily="66" charset="0"/>
          <a:ea typeface="+mj-ea"/>
          <a:cs typeface="+mj-cs"/>
        </a:defRPr>
      </a:lvl1pPr>
    </p:titleStyle>
    <p:bodyStyle>
      <a:lvl1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1pPr>
      <a:lvl2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2pPr>
      <a:lvl3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3pPr>
      <a:lvl4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4pPr>
      <a:lvl5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jpg"/><Relationship Id="rId2" Type="http://schemas.openxmlformats.org/officeDocument/2006/relationships/image" Target="../media/image20.jpg"/><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4.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6.png"/><Relationship Id="rId2" Type="http://schemas.openxmlformats.org/officeDocument/2006/relationships/tags" Target="../tags/tag8.xml"/><Relationship Id="rId1" Type="http://schemas.openxmlformats.org/officeDocument/2006/relationships/vmlDrawing" Target="../drawings/vmlDrawing1.vml"/><Relationship Id="rId6" Type="http://schemas.openxmlformats.org/officeDocument/2006/relationships/image" Target="../media/image25.wmf"/><Relationship Id="rId5" Type="http://schemas.openxmlformats.org/officeDocument/2006/relationships/oleObject" Target="../embeddings/oleObject1.bin"/><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6.jpg"/><Relationship Id="rId4" Type="http://schemas.openxmlformats.org/officeDocument/2006/relationships/image" Target="../media/image35.jpg"/></Relationships>
</file>

<file path=ppt/slides/_rels/slide42.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37.w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38.wmf"/><Relationship Id="rId5" Type="http://schemas.openxmlformats.org/officeDocument/2006/relationships/oleObject" Target="../embeddings/oleObject2.bin"/><Relationship Id="rId4" Type="http://schemas.openxmlformats.org/officeDocument/2006/relationships/audio" Target="../media/audio2.wav"/></Relationships>
</file>

<file path=ppt/slides/_rels/slide44.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39.wmf"/><Relationship Id="rId4" Type="http://schemas.openxmlformats.org/officeDocument/2006/relationships/oleObject" Target="../embeddings/oleObject3.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0.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41.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2.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43.wmf"/></Relationships>
</file>

<file path=ppt/slides/_rels/slide4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gif"/><Relationship Id="rId1" Type="http://schemas.openxmlformats.org/officeDocument/2006/relationships/slideLayout" Target="../slideLayouts/slideLayout4.xml"/><Relationship Id="rId4" Type="http://schemas.openxmlformats.org/officeDocument/2006/relationships/image" Target="../media/image4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image" Target="../media/image53.png"/><Relationship Id="rId7"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51.wmf"/><Relationship Id="rId5" Type="http://schemas.openxmlformats.org/officeDocument/2006/relationships/oleObject" Target="../embeddings/oleObject9.bin"/><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vmlDrawing" Target="../drawings/vmlDrawing9.vml"/><Relationship Id="rId6" Type="http://schemas.openxmlformats.org/officeDocument/2006/relationships/image" Target="../media/image55.wmf"/><Relationship Id="rId5" Type="http://schemas.openxmlformats.org/officeDocument/2006/relationships/oleObject" Target="../embeddings/oleObject11.bin"/><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57.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slideLayout" Target="../slideLayouts/slideLayout2.xml"/><Relationship Id="rId7" Type="http://schemas.openxmlformats.org/officeDocument/2006/relationships/oleObject" Target="../embeddings/oleObject13.bin"/><Relationship Id="rId2" Type="http://schemas.openxmlformats.org/officeDocument/2006/relationships/tags" Target="../tags/tag13.xml"/><Relationship Id="rId1" Type="http://schemas.openxmlformats.org/officeDocument/2006/relationships/vmlDrawing" Target="../drawings/vmlDrawing10.vml"/><Relationship Id="rId6" Type="http://schemas.openxmlformats.org/officeDocument/2006/relationships/image" Target="../media/image58.wmf"/><Relationship Id="rId5" Type="http://schemas.openxmlformats.org/officeDocument/2006/relationships/oleObject" Target="../embeddings/oleObject12.bin"/><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vmlDrawing" Target="../drawings/vmlDrawing11.vml"/><Relationship Id="rId6" Type="http://schemas.openxmlformats.org/officeDocument/2006/relationships/image" Target="../media/image62.wmf"/><Relationship Id="rId5" Type="http://schemas.openxmlformats.org/officeDocument/2006/relationships/oleObject" Target="../embeddings/oleObject14.bin"/><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vmlDrawing" Target="../drawings/vmlDrawing12.vml"/><Relationship Id="rId6" Type="http://schemas.openxmlformats.org/officeDocument/2006/relationships/image" Target="../media/image63.wmf"/><Relationship Id="rId5" Type="http://schemas.openxmlformats.org/officeDocument/2006/relationships/oleObject" Target="../embeddings/oleObject15.bin"/><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vmlDrawing" Target="../drawings/vmlDrawing13.vml"/><Relationship Id="rId6" Type="http://schemas.openxmlformats.org/officeDocument/2006/relationships/image" Target="../media/image66.wmf"/><Relationship Id="rId5" Type="http://schemas.openxmlformats.org/officeDocument/2006/relationships/oleObject" Target="../embeddings/oleObject16.bin"/><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vmlDrawing" Target="../drawings/vmlDrawing14.vml"/><Relationship Id="rId6" Type="http://schemas.openxmlformats.org/officeDocument/2006/relationships/image" Target="../media/image67.wmf"/><Relationship Id="rId5" Type="http://schemas.openxmlformats.org/officeDocument/2006/relationships/oleObject" Target="../embeddings/oleObject17.bin"/><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vmlDrawing" Target="../drawings/vmlDrawing15.vml"/><Relationship Id="rId6" Type="http://schemas.openxmlformats.org/officeDocument/2006/relationships/image" Target="../media/image69.wmf"/><Relationship Id="rId5" Type="http://schemas.openxmlformats.org/officeDocument/2006/relationships/oleObject" Target="../embeddings/oleObject18.bin"/><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vmlDrawing" Target="../drawings/vmlDrawing16.vml"/><Relationship Id="rId6" Type="http://schemas.openxmlformats.org/officeDocument/2006/relationships/image" Target="../media/image68.png"/><Relationship Id="rId5" Type="http://schemas.openxmlformats.org/officeDocument/2006/relationships/image" Target="../media/image70.wmf"/><Relationship Id="rId4" Type="http://schemas.openxmlformats.org/officeDocument/2006/relationships/oleObject" Target="../embeddings/oleObject19.bin"/></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52736" y="332656"/>
            <a:ext cx="7772400" cy="1143000"/>
          </a:xfrm>
        </p:spPr>
        <p:txBody>
          <a:bodyPr anchor="ctr">
            <a:normAutofit/>
          </a:bodyPr>
          <a:lstStyle/>
          <a:p>
            <a:pPr algn="ctr"/>
            <a:r>
              <a:rPr lang="tr-TR" altLang="tr-TR" sz="3600" dirty="0" err="1">
                <a:latin typeface="Comic Sans MS" panose="030F0702030302020204" pitchFamily="66" charset="0"/>
              </a:rPr>
              <a:t>Introduction</a:t>
            </a:r>
            <a:r>
              <a:rPr lang="tr-TR" altLang="tr-TR" sz="3600" dirty="0">
                <a:latin typeface="Comic Sans MS" panose="030F0702030302020204" pitchFamily="66" charset="0"/>
              </a:rPr>
              <a:t> </a:t>
            </a:r>
            <a:r>
              <a:rPr lang="tr-TR" altLang="tr-TR" sz="3600" dirty="0" err="1">
                <a:latin typeface="Comic Sans MS" panose="030F0702030302020204" pitchFamily="66" charset="0"/>
              </a:rPr>
              <a:t>to</a:t>
            </a:r>
            <a:r>
              <a:rPr lang="tr-TR" altLang="tr-TR" sz="3600" dirty="0">
                <a:latin typeface="Comic Sans MS" panose="030F0702030302020204" pitchFamily="66" charset="0"/>
              </a:rPr>
              <a:t> </a:t>
            </a:r>
            <a:r>
              <a:rPr lang="tr-TR" altLang="tr-TR" sz="3600" dirty="0" err="1">
                <a:latin typeface="Comic Sans MS" panose="030F0702030302020204" pitchFamily="66" charset="0"/>
              </a:rPr>
              <a:t>Electronics</a:t>
            </a:r>
            <a:br>
              <a:rPr lang="tr-TR" altLang="tr-TR" sz="3600" dirty="0">
                <a:latin typeface="Comic Sans MS" panose="030F0702030302020204" pitchFamily="66" charset="0"/>
              </a:rPr>
            </a:br>
            <a:r>
              <a:rPr lang="tr-TR" altLang="tr-TR" sz="3300" dirty="0">
                <a:latin typeface="Comic Sans MS" panose="030F0702030302020204" pitchFamily="66" charset="0"/>
              </a:rPr>
              <a:t>EHB222E</a:t>
            </a:r>
            <a:endParaRPr lang="en-US" altLang="tr-TR" sz="4800" dirty="0">
              <a:latin typeface="Comic Sans MS" panose="030F0702030302020204" pitchFamily="66" charset="0"/>
            </a:endParaRPr>
          </a:p>
        </p:txBody>
      </p:sp>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11105" y="4333494"/>
            <a:ext cx="2665019" cy="1776338"/>
          </a:xfrm>
          <a:prstGeom prst="round2DiagRect">
            <a:avLst>
              <a:gd name="adj1" fmla="val 16667"/>
              <a:gd name="adj2" fmla="val 25965"/>
            </a:avLst>
          </a:prstGeom>
          <a:ln w="88900" cap="sq">
            <a:solidFill>
              <a:srgbClr val="FFFFFF"/>
            </a:solidFill>
            <a:miter lim="800000"/>
          </a:ln>
          <a:effectLst>
            <a:outerShdw blurRad="254000" algn="tl" rotWithShape="0">
              <a:srgbClr val="000000">
                <a:alpha val="43000"/>
              </a:srgbClr>
            </a:outerShdw>
          </a:effectLst>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0072" y="1917493"/>
            <a:ext cx="3131840" cy="17616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5286285" y="4333494"/>
            <a:ext cx="2533829" cy="1948515"/>
          </a:xfrm>
          <a:prstGeom prst="ellipse">
            <a:avLst/>
          </a:prstGeom>
          <a:ln>
            <a:noFill/>
          </a:ln>
          <a:effectLst>
            <a:softEdge rad="112500"/>
          </a:effectLst>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1600" y="1841366"/>
            <a:ext cx="3043870" cy="201968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987589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2"/>
          </p:nvPr>
        </p:nvSpPr>
        <p:spPr>
          <a:xfrm>
            <a:off x="6553200" y="6376243"/>
            <a:ext cx="2133600" cy="365125"/>
          </a:xfrm>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2FC634A3-3F91-4889-81C9-C200CBCB749E}" type="slidenum">
              <a:rPr lang="en-GB" altLang="en-US" sz="1400">
                <a:solidFill>
                  <a:prstClr val="black"/>
                </a:solidFill>
              </a:rPr>
              <a:pPr/>
              <a:t>10</a:t>
            </a:fld>
            <a:endParaRPr lang="en-GB" altLang="en-US" sz="1400" dirty="0">
              <a:solidFill>
                <a:prstClr val="black"/>
              </a:solidFill>
            </a:endParaRPr>
          </a:p>
        </p:txBody>
      </p:sp>
      <p:sp>
        <p:nvSpPr>
          <p:cNvPr id="121858" name="Text Box 2"/>
          <p:cNvSpPr txBox="1">
            <a:spLocks noChangeArrowheads="1"/>
          </p:cNvSpPr>
          <p:nvPr/>
        </p:nvSpPr>
        <p:spPr bwMode="auto">
          <a:xfrm>
            <a:off x="250825" y="260350"/>
            <a:ext cx="4114800" cy="641350"/>
          </a:xfrm>
          <a:prstGeom prst="rect">
            <a:avLst/>
          </a:prstGeom>
          <a:solidFill>
            <a:schemeClr val="bg1"/>
          </a:solidFill>
          <a:ln>
            <a:noFill/>
          </a:ln>
          <a:effectLst/>
          <a:extLst/>
        </p:spPr>
        <p:txBody>
          <a:bodyPr vert="horz" wrap="square" lIns="91440" tIns="45720" rIns="91440" bIns="45720" rtlCol="0" anchor="ctr">
            <a:spAutoFit/>
          </a:bodyPr>
          <a:lstStyle>
            <a:lvl1pPr defTabSz="914400" eaLnBrk="1" latinLnBrk="0" hangingPunct="1">
              <a:buNone/>
              <a:defRPr sz="3600">
                <a:effectLst>
                  <a:outerShdw blurRad="38100" dist="38100" dir="2700000" algn="tl">
                    <a:srgbClr val="000000">
                      <a:alpha val="43137"/>
                    </a:srgbClr>
                  </a:outerShdw>
                </a:effectLst>
                <a:latin typeface="Comic Sans MS" panose="030F0702030302020204" pitchFamily="66" charset="0"/>
              </a:defRPr>
            </a:lvl1pPr>
          </a:lstStyle>
          <a:p>
            <a:r>
              <a:rPr lang="en-US" altLang="en-US" dirty="0">
                <a:solidFill>
                  <a:prstClr val="black"/>
                </a:solidFill>
              </a:rPr>
              <a:t>What is Current?</a:t>
            </a:r>
          </a:p>
        </p:txBody>
      </p:sp>
      <p:sp>
        <p:nvSpPr>
          <p:cNvPr id="121859" name="Text Box 3"/>
          <p:cNvSpPr txBox="1">
            <a:spLocks noChangeArrowheads="1"/>
          </p:cNvSpPr>
          <p:nvPr/>
        </p:nvSpPr>
        <p:spPr bwMode="auto">
          <a:xfrm>
            <a:off x="900112" y="908720"/>
            <a:ext cx="7622601"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FontTx/>
              <a:buChar char="•"/>
            </a:pPr>
            <a:r>
              <a:rPr lang="tr-TR" altLang="en-US" sz="2400" b="1" dirty="0">
                <a:solidFill>
                  <a:srgbClr val="CC0000"/>
                </a:solidFill>
                <a:latin typeface="Comic Sans MS" panose="030F0702030302020204" pitchFamily="66" charset="0"/>
              </a:rPr>
              <a:t>W</a:t>
            </a:r>
            <a:r>
              <a:rPr lang="en-US" altLang="en-US" sz="2400" b="1" dirty="0">
                <a:solidFill>
                  <a:srgbClr val="CC0000"/>
                </a:solidFill>
                <a:latin typeface="Comic Sans MS" panose="030F0702030302020204" pitchFamily="66" charset="0"/>
              </a:rPr>
              <a:t>hen electrons</a:t>
            </a:r>
            <a:r>
              <a:rPr lang="en-US" altLang="en-US" sz="2400" b="1" dirty="0">
                <a:solidFill>
                  <a:prstClr val="black"/>
                </a:solidFill>
                <a:latin typeface="Comic Sans MS" panose="030F0702030302020204" pitchFamily="66" charset="0"/>
              </a:rPr>
              <a:t> </a:t>
            </a:r>
            <a:r>
              <a:rPr lang="tr-TR" altLang="en-US" sz="2400" b="1" dirty="0">
                <a:solidFill>
                  <a:prstClr val="black"/>
                </a:solidFill>
                <a:latin typeface="Comic Sans MS" panose="030F0702030302020204" pitchFamily="66" charset="0"/>
              </a:rPr>
              <a:t>flows </a:t>
            </a:r>
            <a:r>
              <a:rPr lang="en-US" altLang="en-US" sz="2400" b="1" dirty="0">
                <a:solidFill>
                  <a:prstClr val="black"/>
                </a:solidFill>
                <a:latin typeface="Comic Sans MS" panose="030F0702030302020204" pitchFamily="66" charset="0"/>
              </a:rPr>
              <a:t>through a conductor</a:t>
            </a:r>
            <a:r>
              <a:rPr lang="tr-TR" altLang="en-US" sz="2400" b="1" dirty="0">
                <a:solidFill>
                  <a:prstClr val="black"/>
                </a:solidFill>
                <a:latin typeface="Comic Sans MS" panose="030F0702030302020204" pitchFamily="66" charset="0"/>
              </a:rPr>
              <a:t>,</a:t>
            </a:r>
            <a:endParaRPr lang="en-US" altLang="en-US" sz="2400" b="1" dirty="0">
              <a:solidFill>
                <a:prstClr val="black"/>
              </a:solidFill>
              <a:latin typeface="Comic Sans MS" panose="030F0702030302020204" pitchFamily="66" charset="0"/>
            </a:endParaRPr>
          </a:p>
        </p:txBody>
      </p:sp>
      <p:sp>
        <p:nvSpPr>
          <p:cNvPr id="121860" name="Text Box 4"/>
          <p:cNvSpPr txBox="1">
            <a:spLocks noChangeArrowheads="1"/>
          </p:cNvSpPr>
          <p:nvPr/>
        </p:nvSpPr>
        <p:spPr bwMode="auto">
          <a:xfrm>
            <a:off x="611560" y="1988840"/>
            <a:ext cx="7920359"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400" b="1" dirty="0">
                <a:solidFill>
                  <a:prstClr val="black"/>
                </a:solidFill>
                <a:latin typeface="Comic Sans MS" panose="030F0702030302020204" pitchFamily="66" charset="0"/>
              </a:rPr>
              <a:t>Only some materials have free electrons inside</a:t>
            </a:r>
            <a:r>
              <a:rPr lang="tr-TR" altLang="en-US" sz="2400" b="1" dirty="0">
                <a:solidFill>
                  <a:prstClr val="black"/>
                </a:solidFill>
                <a:latin typeface="Comic Sans MS" panose="030F0702030302020204" pitchFamily="66" charset="0"/>
              </a:rPr>
              <a:t> </a:t>
            </a:r>
            <a:r>
              <a:rPr lang="tr-TR" altLang="en-US" sz="2400" b="1" dirty="0" err="1">
                <a:solidFill>
                  <a:prstClr val="black"/>
                </a:solidFill>
                <a:latin typeface="Comic Sans MS" panose="030F0702030302020204" pitchFamily="66" charset="0"/>
              </a:rPr>
              <a:t>and</a:t>
            </a:r>
            <a:r>
              <a:rPr lang="tr-TR" altLang="en-US" sz="2400" b="1" dirty="0">
                <a:solidFill>
                  <a:prstClr val="black"/>
                </a:solidFill>
                <a:latin typeface="Comic Sans MS" panose="030F0702030302020204" pitchFamily="66" charset="0"/>
              </a:rPr>
              <a:t> </a:t>
            </a:r>
            <a:r>
              <a:rPr lang="en-GB" altLang="en-US" sz="2400" b="1" dirty="0">
                <a:solidFill>
                  <a:prstClr val="black"/>
                </a:solidFill>
                <a:latin typeface="Comic Sans MS" panose="030F0702030302020204" pitchFamily="66" charset="0"/>
              </a:rPr>
              <a:t>allow</a:t>
            </a:r>
            <a:r>
              <a:rPr lang="tr-TR" altLang="en-US" sz="2400" b="1" dirty="0">
                <a:solidFill>
                  <a:prstClr val="black"/>
                </a:solidFill>
                <a:latin typeface="Comic Sans MS" panose="030F0702030302020204" pitchFamily="66" charset="0"/>
              </a:rPr>
              <a:t> </a:t>
            </a:r>
            <a:r>
              <a:rPr lang="tr-TR" altLang="en-US" sz="2400" b="1" dirty="0" err="1">
                <a:solidFill>
                  <a:prstClr val="black"/>
                </a:solidFill>
                <a:latin typeface="Comic Sans MS" panose="030F0702030302020204" pitchFamily="66" charset="0"/>
              </a:rPr>
              <a:t>current</a:t>
            </a:r>
            <a:r>
              <a:rPr lang="tr-TR" altLang="en-US" sz="2400" b="1" dirty="0">
                <a:solidFill>
                  <a:prstClr val="black"/>
                </a:solidFill>
                <a:latin typeface="Comic Sans MS" panose="030F0702030302020204" pitchFamily="66" charset="0"/>
              </a:rPr>
              <a:t> </a:t>
            </a:r>
            <a:r>
              <a:rPr lang="tr-TR" altLang="en-US" sz="2400" b="1" dirty="0" err="1">
                <a:solidFill>
                  <a:prstClr val="black"/>
                </a:solidFill>
                <a:latin typeface="Comic Sans MS" panose="030F0702030302020204" pitchFamily="66" charset="0"/>
              </a:rPr>
              <a:t>flow</a:t>
            </a:r>
            <a:r>
              <a:rPr lang="tr-TR" altLang="en-US" sz="2400" b="1" dirty="0">
                <a:solidFill>
                  <a:prstClr val="black"/>
                </a:solidFill>
                <a:latin typeface="Comic Sans MS" panose="030F0702030302020204" pitchFamily="66" charset="0"/>
              </a:rPr>
              <a:t>.</a:t>
            </a:r>
            <a:endParaRPr lang="en-US" altLang="en-US" sz="2400" b="1" dirty="0">
              <a:solidFill>
                <a:prstClr val="black"/>
              </a:solidFill>
              <a:latin typeface="Comic Sans MS" panose="030F0702030302020204" pitchFamily="66" charset="0"/>
            </a:endParaRPr>
          </a:p>
        </p:txBody>
      </p:sp>
      <p:sp>
        <p:nvSpPr>
          <p:cNvPr id="121861" name="Text Box 5"/>
          <p:cNvSpPr txBox="1">
            <a:spLocks noChangeArrowheads="1"/>
          </p:cNvSpPr>
          <p:nvPr/>
        </p:nvSpPr>
        <p:spPr bwMode="auto">
          <a:xfrm>
            <a:off x="2411413" y="2924498"/>
            <a:ext cx="220124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000099"/>
              </a:buClr>
            </a:pPr>
            <a:r>
              <a:rPr lang="en-US" altLang="en-US" sz="2400" b="1" u="sng">
                <a:solidFill>
                  <a:prstClr val="black"/>
                </a:solidFill>
                <a:latin typeface="Comic Sans MS" panose="030F0702030302020204" pitchFamily="66" charset="0"/>
              </a:rPr>
              <a:t> Conductors: </a:t>
            </a:r>
          </a:p>
        </p:txBody>
      </p:sp>
      <p:sp>
        <p:nvSpPr>
          <p:cNvPr id="121862" name="Text Box 6"/>
          <p:cNvSpPr txBox="1">
            <a:spLocks noChangeArrowheads="1"/>
          </p:cNvSpPr>
          <p:nvPr/>
        </p:nvSpPr>
        <p:spPr bwMode="auto">
          <a:xfrm>
            <a:off x="1258888" y="2853060"/>
            <a:ext cx="97013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800" b="1">
                <a:solidFill>
                  <a:srgbClr val="009900"/>
                </a:solidFill>
                <a:latin typeface="Comic Sans MS" panose="030F0702030302020204" pitchFamily="66" charset="0"/>
              </a:rPr>
              <a:t>YES!</a:t>
            </a:r>
          </a:p>
        </p:txBody>
      </p:sp>
      <p:sp>
        <p:nvSpPr>
          <p:cNvPr id="121863" name="Text Box 7"/>
          <p:cNvSpPr txBox="1">
            <a:spLocks noChangeArrowheads="1"/>
          </p:cNvSpPr>
          <p:nvPr/>
        </p:nvSpPr>
        <p:spPr bwMode="auto">
          <a:xfrm>
            <a:off x="2771775" y="4077023"/>
            <a:ext cx="2082621"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000099"/>
              </a:buClr>
            </a:pPr>
            <a:r>
              <a:rPr lang="en-US" altLang="en-US" sz="2400" b="1" u="sng">
                <a:solidFill>
                  <a:prstClr val="black"/>
                </a:solidFill>
                <a:latin typeface="Comic Sans MS" panose="030F0702030302020204" pitchFamily="66" charset="0"/>
              </a:rPr>
              <a:t> Insulators: </a:t>
            </a:r>
          </a:p>
        </p:txBody>
      </p:sp>
      <p:sp>
        <p:nvSpPr>
          <p:cNvPr id="121864" name="Text Box 8"/>
          <p:cNvSpPr txBox="1">
            <a:spLocks noChangeArrowheads="1"/>
          </p:cNvSpPr>
          <p:nvPr/>
        </p:nvSpPr>
        <p:spPr bwMode="auto">
          <a:xfrm>
            <a:off x="7470460" y="2785770"/>
            <a:ext cx="848309"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800" b="1" dirty="0">
                <a:solidFill>
                  <a:srgbClr val="FF0000"/>
                </a:solidFill>
                <a:latin typeface="Comic Sans MS" panose="030F0702030302020204" pitchFamily="66" charset="0"/>
              </a:rPr>
              <a:t>NO!</a:t>
            </a:r>
          </a:p>
        </p:txBody>
      </p:sp>
      <p:sp>
        <p:nvSpPr>
          <p:cNvPr id="121865" name="Text Box 9"/>
          <p:cNvSpPr txBox="1">
            <a:spLocks noChangeArrowheads="1"/>
          </p:cNvSpPr>
          <p:nvPr/>
        </p:nvSpPr>
        <p:spPr bwMode="auto">
          <a:xfrm>
            <a:off x="1835696" y="4653286"/>
            <a:ext cx="4113787"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b="1" dirty="0">
                <a:solidFill>
                  <a:srgbClr val="CC0000"/>
                </a:solidFill>
                <a:latin typeface="Comic Sans MS" panose="030F0702030302020204" pitchFamily="66" charset="0"/>
              </a:rPr>
              <a:t> No free electrons = No current</a:t>
            </a:r>
          </a:p>
        </p:txBody>
      </p:sp>
      <p:sp>
        <p:nvSpPr>
          <p:cNvPr id="121866" name="Text Box 10"/>
          <p:cNvSpPr txBox="1">
            <a:spLocks noChangeArrowheads="1"/>
          </p:cNvSpPr>
          <p:nvPr/>
        </p:nvSpPr>
        <p:spPr bwMode="auto">
          <a:xfrm>
            <a:off x="1513432" y="1483742"/>
            <a:ext cx="471475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tr-TR" altLang="en-US" sz="2400" b="1" dirty="0">
                <a:solidFill>
                  <a:prstClr val="black"/>
                </a:solidFill>
                <a:latin typeface="Comic Sans MS" panose="030F0702030302020204" pitchFamily="66" charset="0"/>
              </a:rPr>
              <a:t>w</a:t>
            </a:r>
            <a:r>
              <a:rPr lang="en-US" altLang="en-US" sz="2400" b="1" dirty="0">
                <a:solidFill>
                  <a:prstClr val="black"/>
                </a:solidFill>
                <a:latin typeface="Comic Sans MS" panose="030F0702030302020204" pitchFamily="66" charset="0"/>
              </a:rPr>
              <a:t>e call this flow </a:t>
            </a:r>
            <a:r>
              <a:rPr lang="tr-TR" altLang="en-US" sz="2400" b="1" dirty="0">
                <a:solidFill>
                  <a:prstClr val="black"/>
                </a:solidFill>
                <a:latin typeface="Comic Sans MS" panose="030F0702030302020204" pitchFamily="66" charset="0"/>
              </a:rPr>
              <a:t>as </a:t>
            </a:r>
            <a:r>
              <a:rPr lang="en-US" altLang="en-US" sz="2400" b="1" dirty="0">
                <a:solidFill>
                  <a:prstClr val="black"/>
                </a:solidFill>
                <a:latin typeface="Comic Sans MS" panose="030F0702030302020204" pitchFamily="66" charset="0"/>
              </a:rPr>
              <a:t>“</a:t>
            </a:r>
            <a:r>
              <a:rPr lang="en-US" altLang="en-US" sz="2400" b="1" dirty="0">
                <a:solidFill>
                  <a:srgbClr val="CC0000"/>
                </a:solidFill>
                <a:latin typeface="Comic Sans MS" panose="030F0702030302020204" pitchFamily="66" charset="0"/>
              </a:rPr>
              <a:t>current</a:t>
            </a:r>
            <a:r>
              <a:rPr lang="en-US" altLang="en-US" sz="2400" b="1" dirty="0">
                <a:solidFill>
                  <a:prstClr val="black"/>
                </a:solidFill>
                <a:latin typeface="Comic Sans MS" panose="030F0702030302020204" pitchFamily="66" charset="0"/>
              </a:rPr>
              <a:t>.”</a:t>
            </a:r>
          </a:p>
        </p:txBody>
      </p:sp>
      <p:sp>
        <p:nvSpPr>
          <p:cNvPr id="121875" name="Text Box 19"/>
          <p:cNvSpPr txBox="1">
            <a:spLocks noChangeArrowheads="1"/>
          </p:cNvSpPr>
          <p:nvPr/>
        </p:nvSpPr>
        <p:spPr bwMode="auto">
          <a:xfrm>
            <a:off x="611188" y="2924498"/>
            <a:ext cx="151288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GB" altLang="en-US" sz="1600" b="1" dirty="0">
              <a:solidFill>
                <a:prstClr val="black"/>
              </a:solidFill>
              <a:latin typeface="Comic Sans MS" panose="030F0702030302020204" pitchFamily="66" charset="0"/>
            </a:endParaRPr>
          </a:p>
          <a:p>
            <a:r>
              <a:rPr lang="en-GB" altLang="en-US" sz="1600" dirty="0">
                <a:solidFill>
                  <a:prstClr val="black"/>
                </a:solidFill>
                <a:latin typeface="Comic Sans MS" panose="030F0702030302020204" pitchFamily="66" charset="0"/>
              </a:rPr>
              <a:t>silver </a:t>
            </a:r>
          </a:p>
          <a:p>
            <a:r>
              <a:rPr lang="en-GB" altLang="en-US" sz="1600" dirty="0">
                <a:solidFill>
                  <a:prstClr val="black"/>
                </a:solidFill>
                <a:latin typeface="Comic Sans MS" panose="030F0702030302020204" pitchFamily="66" charset="0"/>
              </a:rPr>
              <a:t>copper </a:t>
            </a:r>
          </a:p>
          <a:p>
            <a:r>
              <a:rPr lang="en-GB" altLang="en-US" sz="1600" dirty="0">
                <a:solidFill>
                  <a:prstClr val="black"/>
                </a:solidFill>
                <a:latin typeface="Comic Sans MS" panose="030F0702030302020204" pitchFamily="66" charset="0"/>
              </a:rPr>
              <a:t>gold </a:t>
            </a:r>
          </a:p>
          <a:p>
            <a:r>
              <a:rPr lang="en-GB" altLang="en-US" sz="1600" dirty="0">
                <a:solidFill>
                  <a:prstClr val="black"/>
                </a:solidFill>
                <a:latin typeface="Comic Sans MS" panose="030F0702030302020204" pitchFamily="66" charset="0"/>
              </a:rPr>
              <a:t>aluminium </a:t>
            </a:r>
          </a:p>
          <a:p>
            <a:r>
              <a:rPr lang="en-GB" altLang="en-US" sz="1600" dirty="0">
                <a:solidFill>
                  <a:prstClr val="black"/>
                </a:solidFill>
                <a:latin typeface="Comic Sans MS" panose="030F0702030302020204" pitchFamily="66" charset="0"/>
              </a:rPr>
              <a:t>iron </a:t>
            </a:r>
          </a:p>
          <a:p>
            <a:r>
              <a:rPr lang="en-GB" altLang="en-US" sz="1600" dirty="0">
                <a:solidFill>
                  <a:prstClr val="black"/>
                </a:solidFill>
                <a:latin typeface="Comic Sans MS" panose="030F0702030302020204" pitchFamily="66" charset="0"/>
              </a:rPr>
              <a:t>steel </a:t>
            </a:r>
          </a:p>
          <a:p>
            <a:r>
              <a:rPr lang="en-GB" altLang="en-US" sz="1600" dirty="0">
                <a:solidFill>
                  <a:prstClr val="black"/>
                </a:solidFill>
                <a:latin typeface="Comic Sans MS" panose="030F0702030302020204" pitchFamily="66" charset="0"/>
              </a:rPr>
              <a:t>brass </a:t>
            </a:r>
          </a:p>
          <a:p>
            <a:r>
              <a:rPr lang="en-GB" altLang="en-US" sz="1600" dirty="0">
                <a:solidFill>
                  <a:prstClr val="black"/>
                </a:solidFill>
                <a:latin typeface="Comic Sans MS" panose="030F0702030302020204" pitchFamily="66" charset="0"/>
              </a:rPr>
              <a:t>bronze </a:t>
            </a:r>
          </a:p>
          <a:p>
            <a:r>
              <a:rPr lang="en-GB" altLang="en-US" sz="1600" dirty="0">
                <a:solidFill>
                  <a:prstClr val="black"/>
                </a:solidFill>
                <a:latin typeface="Comic Sans MS" panose="030F0702030302020204" pitchFamily="66" charset="0"/>
              </a:rPr>
              <a:t>mercury </a:t>
            </a:r>
          </a:p>
          <a:p>
            <a:r>
              <a:rPr lang="en-GB" altLang="en-US" sz="1600" dirty="0">
                <a:solidFill>
                  <a:prstClr val="black"/>
                </a:solidFill>
                <a:latin typeface="Comic Sans MS" panose="030F0702030302020204" pitchFamily="66" charset="0"/>
              </a:rPr>
              <a:t>graphite </a:t>
            </a:r>
          </a:p>
          <a:p>
            <a:r>
              <a:rPr lang="tr-TR" altLang="en-US" sz="1600" dirty="0" err="1">
                <a:solidFill>
                  <a:prstClr val="black"/>
                </a:solidFill>
                <a:latin typeface="Comic Sans MS" panose="030F0702030302020204" pitchFamily="66" charset="0"/>
              </a:rPr>
              <a:t>salty</a:t>
            </a:r>
            <a:r>
              <a:rPr lang="en-GB" altLang="en-US" sz="1600" dirty="0">
                <a:solidFill>
                  <a:prstClr val="black"/>
                </a:solidFill>
                <a:latin typeface="Comic Sans MS" panose="030F0702030302020204" pitchFamily="66" charset="0"/>
              </a:rPr>
              <a:t> water  </a:t>
            </a:r>
          </a:p>
        </p:txBody>
      </p:sp>
      <p:sp>
        <p:nvSpPr>
          <p:cNvPr id="121876" name="Line 20"/>
          <p:cNvSpPr>
            <a:spLocks noChangeShapeType="1"/>
          </p:cNvSpPr>
          <p:nvPr/>
        </p:nvSpPr>
        <p:spPr bwMode="auto">
          <a:xfrm flipH="1">
            <a:off x="1547813" y="3284860"/>
            <a:ext cx="720725"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prstClr val="black"/>
              </a:solidFill>
              <a:latin typeface="Comic Sans MS" panose="030F0702030302020204" pitchFamily="66" charset="0"/>
            </a:endParaRPr>
          </a:p>
        </p:txBody>
      </p:sp>
      <p:sp>
        <p:nvSpPr>
          <p:cNvPr id="121877" name="Text Box 21"/>
          <p:cNvSpPr txBox="1">
            <a:spLocks noChangeArrowheads="1"/>
          </p:cNvSpPr>
          <p:nvPr/>
        </p:nvSpPr>
        <p:spPr bwMode="auto">
          <a:xfrm>
            <a:off x="6227763" y="2738760"/>
            <a:ext cx="1728787" cy="375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GB" altLang="en-US" sz="1600">
                <a:solidFill>
                  <a:prstClr val="black"/>
                </a:solidFill>
                <a:latin typeface="Comic Sans MS" panose="030F0702030302020204" pitchFamily="66" charset="0"/>
              </a:rPr>
              <a:t>glass </a:t>
            </a:r>
          </a:p>
          <a:p>
            <a:r>
              <a:rPr lang="en-GB" altLang="en-US" sz="1600">
                <a:solidFill>
                  <a:prstClr val="black"/>
                </a:solidFill>
                <a:latin typeface="Comic Sans MS" panose="030F0702030302020204" pitchFamily="66" charset="0"/>
              </a:rPr>
              <a:t>rubber </a:t>
            </a:r>
          </a:p>
          <a:p>
            <a:r>
              <a:rPr lang="en-GB" altLang="en-US" sz="1600">
                <a:solidFill>
                  <a:prstClr val="black"/>
                </a:solidFill>
                <a:latin typeface="Comic Sans MS" panose="030F0702030302020204" pitchFamily="66" charset="0"/>
              </a:rPr>
              <a:t>oil </a:t>
            </a:r>
          </a:p>
          <a:p>
            <a:r>
              <a:rPr lang="en-GB" altLang="en-US" sz="1600">
                <a:solidFill>
                  <a:prstClr val="black"/>
                </a:solidFill>
                <a:latin typeface="Comic Sans MS" panose="030F0702030302020204" pitchFamily="66" charset="0"/>
              </a:rPr>
              <a:t>asphalt </a:t>
            </a:r>
          </a:p>
          <a:p>
            <a:r>
              <a:rPr lang="en-GB" altLang="en-US" sz="1600">
                <a:solidFill>
                  <a:prstClr val="black"/>
                </a:solidFill>
                <a:latin typeface="Comic Sans MS" panose="030F0702030302020204" pitchFamily="66" charset="0"/>
              </a:rPr>
              <a:t>fiberglass </a:t>
            </a:r>
          </a:p>
          <a:p>
            <a:r>
              <a:rPr lang="en-GB" altLang="en-US" sz="1600">
                <a:solidFill>
                  <a:prstClr val="black"/>
                </a:solidFill>
                <a:latin typeface="Comic Sans MS" panose="030F0702030302020204" pitchFamily="66" charset="0"/>
              </a:rPr>
              <a:t>porcelain </a:t>
            </a:r>
          </a:p>
          <a:p>
            <a:r>
              <a:rPr lang="en-GB" altLang="en-US" sz="1600">
                <a:solidFill>
                  <a:prstClr val="black"/>
                </a:solidFill>
                <a:latin typeface="Comic Sans MS" panose="030F0702030302020204" pitchFamily="66" charset="0"/>
              </a:rPr>
              <a:t>ceramic </a:t>
            </a:r>
          </a:p>
          <a:p>
            <a:r>
              <a:rPr lang="en-GB" altLang="en-US" sz="1600">
                <a:solidFill>
                  <a:prstClr val="black"/>
                </a:solidFill>
                <a:latin typeface="Comic Sans MS" panose="030F0702030302020204" pitchFamily="66" charset="0"/>
              </a:rPr>
              <a:t>quartz </a:t>
            </a:r>
          </a:p>
          <a:p>
            <a:r>
              <a:rPr lang="en-GB" altLang="en-US" sz="1600">
                <a:solidFill>
                  <a:prstClr val="black"/>
                </a:solidFill>
                <a:latin typeface="Comic Sans MS" panose="030F0702030302020204" pitchFamily="66" charset="0"/>
              </a:rPr>
              <a:t>(dry) cotton </a:t>
            </a:r>
          </a:p>
          <a:p>
            <a:r>
              <a:rPr lang="en-GB" altLang="en-US" sz="1600">
                <a:solidFill>
                  <a:prstClr val="black"/>
                </a:solidFill>
                <a:latin typeface="Comic Sans MS" panose="030F0702030302020204" pitchFamily="66" charset="0"/>
              </a:rPr>
              <a:t>(dry) paper </a:t>
            </a:r>
          </a:p>
          <a:p>
            <a:r>
              <a:rPr lang="en-GB" altLang="en-US" sz="1600">
                <a:solidFill>
                  <a:prstClr val="black"/>
                </a:solidFill>
                <a:latin typeface="Comic Sans MS" panose="030F0702030302020204" pitchFamily="66" charset="0"/>
              </a:rPr>
              <a:t>(dry) wood </a:t>
            </a:r>
          </a:p>
          <a:p>
            <a:r>
              <a:rPr lang="en-GB" altLang="en-US" sz="1600">
                <a:solidFill>
                  <a:prstClr val="black"/>
                </a:solidFill>
                <a:latin typeface="Comic Sans MS" panose="030F0702030302020204" pitchFamily="66" charset="0"/>
              </a:rPr>
              <a:t>plastic </a:t>
            </a:r>
          </a:p>
          <a:p>
            <a:r>
              <a:rPr lang="en-GB" altLang="en-US" sz="1600">
                <a:solidFill>
                  <a:prstClr val="black"/>
                </a:solidFill>
                <a:latin typeface="Comic Sans MS" panose="030F0702030302020204" pitchFamily="66" charset="0"/>
              </a:rPr>
              <a:t>air </a:t>
            </a:r>
          </a:p>
          <a:p>
            <a:r>
              <a:rPr lang="en-GB" altLang="en-US" sz="1600">
                <a:solidFill>
                  <a:prstClr val="black"/>
                </a:solidFill>
                <a:latin typeface="Comic Sans MS" panose="030F0702030302020204" pitchFamily="66" charset="0"/>
              </a:rPr>
              <a:t>diamond </a:t>
            </a:r>
          </a:p>
          <a:p>
            <a:r>
              <a:rPr lang="en-GB" altLang="en-US" sz="1600">
                <a:solidFill>
                  <a:prstClr val="black"/>
                </a:solidFill>
                <a:latin typeface="Comic Sans MS" panose="030F0702030302020204" pitchFamily="66" charset="0"/>
              </a:rPr>
              <a:t>pure water </a:t>
            </a:r>
          </a:p>
        </p:txBody>
      </p:sp>
      <p:sp>
        <p:nvSpPr>
          <p:cNvPr id="121878" name="Line 22"/>
          <p:cNvSpPr>
            <a:spLocks noChangeShapeType="1"/>
          </p:cNvSpPr>
          <p:nvPr/>
        </p:nvSpPr>
        <p:spPr bwMode="auto">
          <a:xfrm flipV="1">
            <a:off x="5048825" y="3727218"/>
            <a:ext cx="1225550" cy="7905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prstClr val="black"/>
              </a:solidFill>
              <a:latin typeface="Comic Sans MS" panose="030F0702030302020204" pitchFamily="66" charset="0"/>
            </a:endParaRPr>
          </a:p>
        </p:txBody>
      </p:sp>
    </p:spTree>
    <p:custDataLst>
      <p:tags r:id="rId1"/>
    </p:custDataLst>
    <p:extLst>
      <p:ext uri="{BB962C8B-B14F-4D97-AF65-F5344CB8AC3E}">
        <p14:creationId xmlns:p14="http://schemas.microsoft.com/office/powerpoint/2010/main" val="1459014135"/>
      </p:ext>
    </p:extLst>
  </p:cSld>
  <p:clrMapOvr>
    <a:masterClrMapping/>
  </p:clrMapOvr>
  <p:transition>
    <p:plus/>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685800" y="381000"/>
            <a:ext cx="7772400" cy="1143000"/>
          </a:xfrm>
        </p:spPr>
        <p:txBody>
          <a:bodyPr/>
          <a:lstStyle/>
          <a:p>
            <a:pPr eaLnBrk="1" hangingPunct="1"/>
            <a:r>
              <a:rPr lang="en-US" altLang="en-US" sz="4000" b="1">
                <a:solidFill>
                  <a:srgbClr val="003399"/>
                </a:solidFill>
              </a:rPr>
              <a:t>How Does Current Flow?</a:t>
            </a:r>
          </a:p>
        </p:txBody>
      </p:sp>
      <p:sp>
        <p:nvSpPr>
          <p:cNvPr id="19458" name="Slide Number Placeholder 4"/>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D2AD1933-502E-487C-B85A-DFA27EBFBD6D}" type="slidenum">
              <a:rPr lang="en-GB" altLang="en-US" sz="1400">
                <a:solidFill>
                  <a:prstClr val="black"/>
                </a:solidFill>
              </a:rPr>
              <a:pPr/>
              <a:t>11</a:t>
            </a:fld>
            <a:endParaRPr lang="en-GB" altLang="en-US" sz="1400">
              <a:solidFill>
                <a:prstClr val="black"/>
              </a:solidFill>
            </a:endParaRPr>
          </a:p>
        </p:txBody>
      </p:sp>
      <p:pic>
        <p:nvPicPr>
          <p:cNvPr id="19460" name="Picture 3" descr="bat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175" y="2410544"/>
            <a:ext cx="38131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8" name="Text Box 4"/>
          <p:cNvSpPr txBox="1">
            <a:spLocks noChangeArrowheads="1"/>
          </p:cNvSpPr>
          <p:nvPr/>
        </p:nvSpPr>
        <p:spPr bwMode="auto">
          <a:xfrm>
            <a:off x="591368" y="1345262"/>
            <a:ext cx="755250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dirty="0">
                <a:solidFill>
                  <a:prstClr val="black"/>
                </a:solidFill>
                <a:latin typeface="Comic Sans MS" panose="030F0702030302020204" pitchFamily="66" charset="0"/>
              </a:rPr>
              <a:t>Current can only flow through </a:t>
            </a:r>
            <a:r>
              <a:rPr lang="en-US" altLang="en-US" sz="2400" dirty="0">
                <a:solidFill>
                  <a:srgbClr val="CC0000"/>
                </a:solidFill>
                <a:latin typeface="Comic Sans MS" panose="030F0702030302020204" pitchFamily="66" charset="0"/>
              </a:rPr>
              <a:t>conductors</a:t>
            </a:r>
            <a:r>
              <a:rPr lang="tr-TR" altLang="en-US" sz="2400" dirty="0">
                <a:solidFill>
                  <a:srgbClr val="CC0000"/>
                </a:solidFill>
                <a:latin typeface="Comic Sans MS" panose="030F0702030302020204" pitchFamily="66" charset="0"/>
              </a:rPr>
              <a:t>.</a:t>
            </a:r>
            <a:r>
              <a:rPr lang="en-US" altLang="en-US" sz="2400" dirty="0">
                <a:solidFill>
                  <a:srgbClr val="CC0000"/>
                </a:solidFill>
                <a:latin typeface="Comic Sans MS" panose="030F0702030302020204" pitchFamily="66" charset="0"/>
              </a:rPr>
              <a:t> </a:t>
            </a:r>
            <a:r>
              <a:rPr lang="en-US" altLang="en-US" sz="2400" dirty="0">
                <a:latin typeface="Comic Sans MS" panose="030F0702030302020204" pitchFamily="66" charset="0"/>
              </a:rPr>
              <a:t>Good conductors have low resistance so electrons flow through them with ease. </a:t>
            </a:r>
            <a:r>
              <a:rPr lang="tr-TR" altLang="en-US" sz="2400" dirty="0">
                <a:latin typeface="Comic Sans MS" panose="030F0702030302020204" pitchFamily="66" charset="0"/>
              </a:rPr>
              <a:t> </a:t>
            </a:r>
            <a:endParaRPr lang="en-US" altLang="en-US" sz="2400" dirty="0">
              <a:latin typeface="Comic Sans MS" panose="030F0702030302020204" pitchFamily="66" charset="0"/>
            </a:endParaRPr>
          </a:p>
        </p:txBody>
      </p:sp>
      <p:grpSp>
        <p:nvGrpSpPr>
          <p:cNvPr id="19462" name="Group 5"/>
          <p:cNvGrpSpPr>
            <a:grpSpLocks/>
          </p:cNvGrpSpPr>
          <p:nvPr/>
        </p:nvGrpSpPr>
        <p:grpSpPr bwMode="auto">
          <a:xfrm>
            <a:off x="1390650" y="2639144"/>
            <a:ext cx="3409950" cy="3581400"/>
            <a:chOff x="876" y="1440"/>
            <a:chExt cx="2148" cy="2256"/>
          </a:xfrm>
        </p:grpSpPr>
        <p:sp>
          <p:nvSpPr>
            <p:cNvPr id="19496" name="Rectangle 6"/>
            <p:cNvSpPr>
              <a:spLocks noChangeArrowheads="1"/>
            </p:cNvSpPr>
            <p:nvPr/>
          </p:nvSpPr>
          <p:spPr bwMode="auto">
            <a:xfrm>
              <a:off x="876" y="2208"/>
              <a:ext cx="672" cy="1344"/>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19497" name="Rectangle 7"/>
            <p:cNvSpPr>
              <a:spLocks noChangeArrowheads="1"/>
            </p:cNvSpPr>
            <p:nvPr/>
          </p:nvSpPr>
          <p:spPr bwMode="auto">
            <a:xfrm>
              <a:off x="2184" y="2256"/>
              <a:ext cx="840" cy="1344"/>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19498" name="Oval 8"/>
            <p:cNvSpPr>
              <a:spLocks noChangeArrowheads="1"/>
            </p:cNvSpPr>
            <p:nvPr/>
          </p:nvSpPr>
          <p:spPr bwMode="auto">
            <a:xfrm>
              <a:off x="1560" y="3312"/>
              <a:ext cx="624" cy="252"/>
            </a:xfrm>
            <a:prstGeom prst="ellipse">
              <a:avLst/>
            </a:prstGeom>
            <a:solidFill>
              <a:schemeClr val="tx1"/>
            </a:solidFill>
            <a:ln>
              <a:noFill/>
            </a:ln>
            <a:effectLst/>
            <a:extLst>
              <a:ext uri="{91240B29-F687-4F45-9708-019B960494DF}">
                <a14:hiddenLine xmlns:a14="http://schemas.microsoft.com/office/drawing/2010/main" w="38100">
                  <a:solidFill>
                    <a:srgbClr val="0033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19499" name="Rectangle 9"/>
            <p:cNvSpPr>
              <a:spLocks noChangeArrowheads="1"/>
            </p:cNvSpPr>
            <p:nvPr/>
          </p:nvSpPr>
          <p:spPr bwMode="auto">
            <a:xfrm>
              <a:off x="1560" y="2640"/>
              <a:ext cx="624" cy="816"/>
            </a:xfrm>
            <a:prstGeom prst="rect">
              <a:avLst/>
            </a:prstGeom>
            <a:solidFill>
              <a:schemeClr val="tx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19500" name="Rectangle 10"/>
            <p:cNvSpPr>
              <a:spLocks noChangeArrowheads="1"/>
            </p:cNvSpPr>
            <p:nvPr/>
          </p:nvSpPr>
          <p:spPr bwMode="auto">
            <a:xfrm>
              <a:off x="960" y="1440"/>
              <a:ext cx="1776" cy="480"/>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19501" name="Rectangle 11"/>
            <p:cNvSpPr>
              <a:spLocks noChangeArrowheads="1"/>
            </p:cNvSpPr>
            <p:nvPr/>
          </p:nvSpPr>
          <p:spPr bwMode="auto">
            <a:xfrm rot="-1614315">
              <a:off x="1884" y="3504"/>
              <a:ext cx="624" cy="192"/>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grpSp>
      <p:sp>
        <p:nvSpPr>
          <p:cNvPr id="19463" name="Oval 12"/>
          <p:cNvSpPr>
            <a:spLocks noChangeArrowheads="1"/>
          </p:cNvSpPr>
          <p:nvPr/>
        </p:nvSpPr>
        <p:spPr bwMode="auto">
          <a:xfrm>
            <a:off x="5867400" y="4544144"/>
            <a:ext cx="838200" cy="8382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19464" name="Freeform 13"/>
          <p:cNvSpPr>
            <a:spLocks/>
          </p:cNvSpPr>
          <p:nvPr/>
        </p:nvSpPr>
        <p:spPr bwMode="auto">
          <a:xfrm>
            <a:off x="6227763" y="4544144"/>
            <a:ext cx="180975" cy="838200"/>
          </a:xfrm>
          <a:custGeom>
            <a:avLst/>
            <a:gdLst>
              <a:gd name="T0" fmla="*/ 20638 w 114"/>
              <a:gd name="T1" fmla="*/ 0 h 528"/>
              <a:gd name="T2" fmla="*/ 39688 w 114"/>
              <a:gd name="T3" fmla="*/ 381000 h 528"/>
              <a:gd name="T4" fmla="*/ 153988 w 114"/>
              <a:gd name="T5" fmla="*/ 419100 h 528"/>
              <a:gd name="T6" fmla="*/ 173038 w 114"/>
              <a:gd name="T7" fmla="*/ 361950 h 528"/>
              <a:gd name="T8" fmla="*/ 1588 w 114"/>
              <a:gd name="T9" fmla="*/ 342900 h 528"/>
              <a:gd name="T10" fmla="*/ 20638 w 114"/>
              <a:gd name="T11" fmla="*/ 590550 h 528"/>
              <a:gd name="T12" fmla="*/ 77788 w 114"/>
              <a:gd name="T13" fmla="*/ 628650 h 528"/>
              <a:gd name="T14" fmla="*/ 115888 w 114"/>
              <a:gd name="T15" fmla="*/ 838200 h 52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4" h="528">
                <a:moveTo>
                  <a:pt x="13" y="0"/>
                </a:moveTo>
                <a:cubicBezTo>
                  <a:pt x="17" y="80"/>
                  <a:pt x="1" y="164"/>
                  <a:pt x="25" y="240"/>
                </a:cubicBezTo>
                <a:cubicBezTo>
                  <a:pt x="33" y="264"/>
                  <a:pt x="97" y="264"/>
                  <a:pt x="97" y="264"/>
                </a:cubicBezTo>
                <a:cubicBezTo>
                  <a:pt x="101" y="252"/>
                  <a:pt x="114" y="240"/>
                  <a:pt x="109" y="228"/>
                </a:cubicBezTo>
                <a:cubicBezTo>
                  <a:pt x="91" y="184"/>
                  <a:pt x="22" y="213"/>
                  <a:pt x="1" y="216"/>
                </a:cubicBezTo>
                <a:cubicBezTo>
                  <a:pt x="5" y="268"/>
                  <a:pt x="0" y="322"/>
                  <a:pt x="13" y="372"/>
                </a:cubicBezTo>
                <a:cubicBezTo>
                  <a:pt x="17" y="386"/>
                  <a:pt x="41" y="384"/>
                  <a:pt x="49" y="396"/>
                </a:cubicBezTo>
                <a:cubicBezTo>
                  <a:pt x="79" y="445"/>
                  <a:pt x="73" y="476"/>
                  <a:pt x="73" y="52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19465" name="Line 14"/>
          <p:cNvSpPr>
            <a:spLocks noChangeShapeType="1"/>
          </p:cNvSpPr>
          <p:nvPr/>
        </p:nvSpPr>
        <p:spPr bwMode="auto">
          <a:xfrm>
            <a:off x="2971800" y="3248744"/>
            <a:ext cx="3276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19466" name="Line 15"/>
          <p:cNvSpPr>
            <a:spLocks noChangeShapeType="1"/>
          </p:cNvSpPr>
          <p:nvPr/>
        </p:nvSpPr>
        <p:spPr bwMode="auto">
          <a:xfrm>
            <a:off x="6248400" y="3248744"/>
            <a:ext cx="0" cy="1295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19467" name="Line 16"/>
          <p:cNvSpPr>
            <a:spLocks noChangeShapeType="1"/>
          </p:cNvSpPr>
          <p:nvPr/>
        </p:nvSpPr>
        <p:spPr bwMode="auto">
          <a:xfrm>
            <a:off x="2971800" y="6296744"/>
            <a:ext cx="3352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19468" name="Line 17"/>
          <p:cNvSpPr>
            <a:spLocks noChangeShapeType="1"/>
          </p:cNvSpPr>
          <p:nvPr/>
        </p:nvSpPr>
        <p:spPr bwMode="auto">
          <a:xfrm flipV="1">
            <a:off x="6324600" y="5306144"/>
            <a:ext cx="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19469" name="Line 18"/>
          <p:cNvSpPr>
            <a:spLocks noChangeShapeType="1"/>
          </p:cNvSpPr>
          <p:nvPr/>
        </p:nvSpPr>
        <p:spPr bwMode="auto">
          <a:xfrm>
            <a:off x="4114800" y="3248744"/>
            <a:ext cx="533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grpSp>
        <p:nvGrpSpPr>
          <p:cNvPr id="118803" name="Group 19"/>
          <p:cNvGrpSpPr>
            <a:grpSpLocks/>
          </p:cNvGrpSpPr>
          <p:nvPr/>
        </p:nvGrpSpPr>
        <p:grpSpPr bwMode="auto">
          <a:xfrm>
            <a:off x="4724400" y="3477344"/>
            <a:ext cx="3200400" cy="3048000"/>
            <a:chOff x="2976" y="1968"/>
            <a:chExt cx="2016" cy="1920"/>
          </a:xfrm>
        </p:grpSpPr>
        <p:grpSp>
          <p:nvGrpSpPr>
            <p:cNvPr id="19482" name="Group 20"/>
            <p:cNvGrpSpPr>
              <a:grpSpLocks/>
            </p:cNvGrpSpPr>
            <p:nvPr/>
          </p:nvGrpSpPr>
          <p:grpSpPr bwMode="auto">
            <a:xfrm>
              <a:off x="2976" y="2064"/>
              <a:ext cx="840" cy="912"/>
              <a:chOff x="2976" y="2064"/>
              <a:chExt cx="840" cy="912"/>
            </a:xfrm>
          </p:grpSpPr>
          <p:sp>
            <p:nvSpPr>
              <p:cNvPr id="19493" name="AutoShape 21"/>
              <p:cNvSpPr>
                <a:spLocks noChangeArrowheads="1"/>
              </p:cNvSpPr>
              <p:nvPr/>
            </p:nvSpPr>
            <p:spPr bwMode="auto">
              <a:xfrm rot="-2137344">
                <a:off x="3552" y="2064"/>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19494" name="AutoShape 22"/>
              <p:cNvSpPr>
                <a:spLocks noChangeArrowheads="1"/>
              </p:cNvSpPr>
              <p:nvPr/>
            </p:nvSpPr>
            <p:spPr bwMode="auto">
              <a:xfrm rot="-3706283">
                <a:off x="3408" y="2304"/>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19495" name="AutoShape 23"/>
              <p:cNvSpPr>
                <a:spLocks noChangeArrowheads="1"/>
              </p:cNvSpPr>
              <p:nvPr/>
            </p:nvSpPr>
            <p:spPr bwMode="auto">
              <a:xfrm rot="-5159518">
                <a:off x="3288" y="2568"/>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grpSp>
        <p:grpSp>
          <p:nvGrpSpPr>
            <p:cNvPr id="19483" name="Group 24"/>
            <p:cNvGrpSpPr>
              <a:grpSpLocks/>
            </p:cNvGrpSpPr>
            <p:nvPr/>
          </p:nvGrpSpPr>
          <p:grpSpPr bwMode="auto">
            <a:xfrm flipH="1">
              <a:off x="4152" y="2064"/>
              <a:ext cx="840" cy="912"/>
              <a:chOff x="2976" y="2064"/>
              <a:chExt cx="840" cy="912"/>
            </a:xfrm>
          </p:grpSpPr>
          <p:sp>
            <p:nvSpPr>
              <p:cNvPr id="19490" name="AutoShape 25"/>
              <p:cNvSpPr>
                <a:spLocks noChangeArrowheads="1"/>
              </p:cNvSpPr>
              <p:nvPr/>
            </p:nvSpPr>
            <p:spPr bwMode="auto">
              <a:xfrm rot="-2137344">
                <a:off x="3552" y="2064"/>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19491" name="AutoShape 26"/>
              <p:cNvSpPr>
                <a:spLocks noChangeArrowheads="1"/>
              </p:cNvSpPr>
              <p:nvPr/>
            </p:nvSpPr>
            <p:spPr bwMode="auto">
              <a:xfrm rot="-3706283">
                <a:off x="3408" y="2304"/>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19492" name="AutoShape 27"/>
              <p:cNvSpPr>
                <a:spLocks noChangeArrowheads="1"/>
              </p:cNvSpPr>
              <p:nvPr/>
            </p:nvSpPr>
            <p:spPr bwMode="auto">
              <a:xfrm rot="-5159518">
                <a:off x="3288" y="2568"/>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grpSp>
        <p:sp>
          <p:nvSpPr>
            <p:cNvPr id="19484" name="AutoShape 28"/>
            <p:cNvSpPr>
              <a:spLocks noChangeArrowheads="1"/>
            </p:cNvSpPr>
            <p:nvPr/>
          </p:nvSpPr>
          <p:spPr bwMode="auto">
            <a:xfrm rot="-2137344" flipH="1" flipV="1">
              <a:off x="4344" y="3072"/>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19485" name="AutoShape 29"/>
            <p:cNvSpPr>
              <a:spLocks noChangeArrowheads="1"/>
            </p:cNvSpPr>
            <p:nvPr/>
          </p:nvSpPr>
          <p:spPr bwMode="auto">
            <a:xfrm rot="-3706283" flipH="1" flipV="1">
              <a:off x="4488" y="2880"/>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19486" name="AutoShape 30"/>
            <p:cNvSpPr>
              <a:spLocks noChangeArrowheads="1"/>
            </p:cNvSpPr>
            <p:nvPr/>
          </p:nvSpPr>
          <p:spPr bwMode="auto">
            <a:xfrm rot="2137344" flipV="1">
              <a:off x="3600" y="3120"/>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19487" name="AutoShape 31"/>
            <p:cNvSpPr>
              <a:spLocks noChangeArrowheads="1"/>
            </p:cNvSpPr>
            <p:nvPr/>
          </p:nvSpPr>
          <p:spPr bwMode="auto">
            <a:xfrm rot="3706283" flipV="1">
              <a:off x="3288" y="2904"/>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19488" name="AutoShape 32"/>
            <p:cNvSpPr>
              <a:spLocks noChangeArrowheads="1"/>
            </p:cNvSpPr>
            <p:nvPr/>
          </p:nvSpPr>
          <p:spPr bwMode="auto">
            <a:xfrm rot="21560158" flipV="1">
              <a:off x="3984" y="3168"/>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19489" name="AutoShape 33"/>
            <p:cNvSpPr>
              <a:spLocks noChangeArrowheads="1"/>
            </p:cNvSpPr>
            <p:nvPr/>
          </p:nvSpPr>
          <p:spPr bwMode="auto">
            <a:xfrm rot="-307590">
              <a:off x="3840" y="1968"/>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grpSp>
      <p:sp>
        <p:nvSpPr>
          <p:cNvPr id="19471" name="Line 34"/>
          <p:cNvSpPr>
            <a:spLocks noChangeShapeType="1"/>
          </p:cNvSpPr>
          <p:nvPr/>
        </p:nvSpPr>
        <p:spPr bwMode="auto">
          <a:xfrm flipV="1">
            <a:off x="2971800" y="3248744"/>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19472" name="Line 35"/>
          <p:cNvSpPr>
            <a:spLocks noChangeShapeType="1"/>
          </p:cNvSpPr>
          <p:nvPr/>
        </p:nvSpPr>
        <p:spPr bwMode="auto">
          <a:xfrm>
            <a:off x="2971800" y="5991944"/>
            <a:ext cx="0" cy="304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19473" name="Text Box 36"/>
          <p:cNvSpPr txBox="1">
            <a:spLocks noChangeArrowheads="1"/>
          </p:cNvSpPr>
          <p:nvPr/>
        </p:nvSpPr>
        <p:spPr bwMode="auto">
          <a:xfrm>
            <a:off x="2628900" y="3998044"/>
            <a:ext cx="71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400" b="1">
                <a:solidFill>
                  <a:prstClr val="black"/>
                </a:solidFill>
                <a:latin typeface="Arial" panose="020B0604020202020204" pitchFamily="34" charset="0"/>
              </a:rPr>
              <a:t>+++</a:t>
            </a:r>
          </a:p>
        </p:txBody>
      </p:sp>
      <p:grpSp>
        <p:nvGrpSpPr>
          <p:cNvPr id="118821" name="Group 37"/>
          <p:cNvGrpSpPr>
            <a:grpSpLocks/>
          </p:cNvGrpSpPr>
          <p:nvPr/>
        </p:nvGrpSpPr>
        <p:grpSpPr bwMode="auto">
          <a:xfrm>
            <a:off x="2844800" y="2535957"/>
            <a:ext cx="3773488" cy="3684587"/>
            <a:chOff x="1792" y="1375"/>
            <a:chExt cx="2377" cy="2321"/>
          </a:xfrm>
        </p:grpSpPr>
        <p:grpSp>
          <p:nvGrpSpPr>
            <p:cNvPr id="19477" name="Group 38"/>
            <p:cNvGrpSpPr>
              <a:grpSpLocks/>
            </p:cNvGrpSpPr>
            <p:nvPr/>
          </p:nvGrpSpPr>
          <p:grpSpPr bwMode="auto">
            <a:xfrm>
              <a:off x="1792" y="1375"/>
              <a:ext cx="2377" cy="2321"/>
              <a:chOff x="1792" y="1375"/>
              <a:chExt cx="2377" cy="2321"/>
            </a:xfrm>
          </p:grpSpPr>
          <p:sp>
            <p:nvSpPr>
              <p:cNvPr id="19479" name="Text Box 39"/>
              <p:cNvSpPr txBox="1">
                <a:spLocks noChangeArrowheads="1"/>
              </p:cNvSpPr>
              <p:nvPr/>
            </p:nvSpPr>
            <p:spPr bwMode="auto">
              <a:xfrm>
                <a:off x="1792" y="1375"/>
                <a:ext cx="237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400" b="1">
                    <a:solidFill>
                      <a:prstClr val="black"/>
                    </a:solidFill>
                    <a:latin typeface="Arial" panose="020B0604020202020204" pitchFamily="34" charset="0"/>
                  </a:rPr>
                  <a:t>Metal wires (conductors)</a:t>
                </a:r>
              </a:p>
            </p:txBody>
          </p:sp>
          <p:sp>
            <p:nvSpPr>
              <p:cNvPr id="19480" name="Line 40"/>
              <p:cNvSpPr>
                <a:spLocks noChangeShapeType="1"/>
              </p:cNvSpPr>
              <p:nvPr/>
            </p:nvSpPr>
            <p:spPr bwMode="auto">
              <a:xfrm>
                <a:off x="2688" y="1632"/>
                <a:ext cx="336" cy="2064"/>
              </a:xfrm>
              <a:prstGeom prst="line">
                <a:avLst/>
              </a:prstGeom>
              <a:noFill/>
              <a:ln w="3810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19481" name="Line 41"/>
              <p:cNvSpPr>
                <a:spLocks noChangeShapeType="1"/>
              </p:cNvSpPr>
              <p:nvPr/>
            </p:nvSpPr>
            <p:spPr bwMode="auto">
              <a:xfrm flipH="1">
                <a:off x="2112" y="1632"/>
                <a:ext cx="0" cy="192"/>
              </a:xfrm>
              <a:prstGeom prst="line">
                <a:avLst/>
              </a:prstGeom>
              <a:noFill/>
              <a:ln w="3810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grpSp>
        <p:sp>
          <p:nvSpPr>
            <p:cNvPr id="19478" name="Line 42"/>
            <p:cNvSpPr>
              <a:spLocks noChangeShapeType="1"/>
            </p:cNvSpPr>
            <p:nvPr/>
          </p:nvSpPr>
          <p:spPr bwMode="auto">
            <a:xfrm>
              <a:off x="2112" y="1632"/>
              <a:ext cx="576" cy="0"/>
            </a:xfrm>
            <a:prstGeom prst="line">
              <a:avLst/>
            </a:prstGeom>
            <a:noFill/>
            <a:ln w="3810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grpSp>
      <p:sp>
        <p:nvSpPr>
          <p:cNvPr id="118827" name="Text Box 43"/>
          <p:cNvSpPr txBox="1">
            <a:spLocks noChangeArrowheads="1"/>
          </p:cNvSpPr>
          <p:nvPr/>
        </p:nvSpPr>
        <p:spPr bwMode="auto">
          <a:xfrm>
            <a:off x="6858000" y="4517157"/>
            <a:ext cx="12858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b="1">
                <a:solidFill>
                  <a:srgbClr val="CC0000"/>
                </a:solidFill>
                <a:latin typeface="Arial" panose="020B0604020202020204" pitchFamily="34" charset="0"/>
              </a:rPr>
              <a:t>Current</a:t>
            </a:r>
            <a:br>
              <a:rPr lang="en-US" altLang="en-US" sz="2400" b="1">
                <a:solidFill>
                  <a:srgbClr val="CC0000"/>
                </a:solidFill>
                <a:latin typeface="Arial" panose="020B0604020202020204" pitchFamily="34" charset="0"/>
              </a:rPr>
            </a:br>
            <a:r>
              <a:rPr lang="en-US" altLang="en-US" sz="2400" b="1">
                <a:solidFill>
                  <a:srgbClr val="CC0000"/>
                </a:solidFill>
                <a:latin typeface="Arial" panose="020B0604020202020204" pitchFamily="34" charset="0"/>
              </a:rPr>
              <a:t>flow</a:t>
            </a:r>
          </a:p>
        </p:txBody>
      </p:sp>
      <p:sp>
        <p:nvSpPr>
          <p:cNvPr id="118828" name="AutoShape 44"/>
          <p:cNvSpPr>
            <a:spLocks noChangeArrowheads="1"/>
          </p:cNvSpPr>
          <p:nvPr/>
        </p:nvSpPr>
        <p:spPr bwMode="auto">
          <a:xfrm rot="5400000">
            <a:off x="6203156" y="3875013"/>
            <a:ext cx="976313" cy="485775"/>
          </a:xfrm>
          <a:prstGeom prst="rightArrow">
            <a:avLst>
              <a:gd name="adj1" fmla="val 50000"/>
              <a:gd name="adj2" fmla="val 50245"/>
            </a:avLst>
          </a:prstGeom>
          <a:solidFill>
            <a:srgbClr val="FF0000"/>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Tree>
    <p:custDataLst>
      <p:tags r:id="rId1"/>
    </p:custDataLst>
    <p:extLst>
      <p:ext uri="{BB962C8B-B14F-4D97-AF65-F5344CB8AC3E}">
        <p14:creationId xmlns:p14="http://schemas.microsoft.com/office/powerpoint/2010/main" val="3826450121"/>
      </p:ext>
    </p:extLst>
  </p:cSld>
  <p:clrMapOvr>
    <a:masterClrMapping/>
  </p:clrMapOvr>
  <p:transition>
    <p:plu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8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88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 fill="hold" grpId="0" nodeType="clickEffect">
                                  <p:stCondLst>
                                    <p:cond delay="0"/>
                                  </p:stCondLst>
                                  <p:childTnLst>
                                    <p:set>
                                      <p:cBhvr>
                                        <p:cTn id="14" dur="1" fill="hold">
                                          <p:stCondLst>
                                            <p:cond delay="0"/>
                                          </p:stCondLst>
                                        </p:cTn>
                                        <p:tgtEl>
                                          <p:spTgt spid="118828"/>
                                        </p:tgtEl>
                                        <p:attrNameLst>
                                          <p:attrName>style.visibility</p:attrName>
                                        </p:attrNameLst>
                                      </p:cBhvr>
                                      <p:to>
                                        <p:strVal val="visible"/>
                                      </p:to>
                                    </p:set>
                                    <p:anim calcmode="lin" valueType="num">
                                      <p:cBhvr>
                                        <p:cTn id="15" dur="500" fill="hold"/>
                                        <p:tgtEl>
                                          <p:spTgt spid="118828"/>
                                        </p:tgtEl>
                                        <p:attrNameLst>
                                          <p:attrName>ppt_x</p:attrName>
                                        </p:attrNameLst>
                                      </p:cBhvr>
                                      <p:tavLst>
                                        <p:tav tm="0">
                                          <p:val>
                                            <p:strVal val="#ppt_x"/>
                                          </p:val>
                                        </p:tav>
                                        <p:tav tm="100000">
                                          <p:val>
                                            <p:strVal val="#ppt_x"/>
                                          </p:val>
                                        </p:tav>
                                      </p:tavLst>
                                    </p:anim>
                                    <p:anim calcmode="lin" valueType="num">
                                      <p:cBhvr>
                                        <p:cTn id="16" dur="500" fill="hold"/>
                                        <p:tgtEl>
                                          <p:spTgt spid="118828"/>
                                        </p:tgtEl>
                                        <p:attrNameLst>
                                          <p:attrName>ppt_y</p:attrName>
                                        </p:attrNameLst>
                                      </p:cBhvr>
                                      <p:tavLst>
                                        <p:tav tm="0">
                                          <p:val>
                                            <p:strVal val="#ppt_y-#ppt_h/2"/>
                                          </p:val>
                                        </p:tav>
                                        <p:tav tm="100000">
                                          <p:val>
                                            <p:strVal val="#ppt_y"/>
                                          </p:val>
                                        </p:tav>
                                      </p:tavLst>
                                    </p:anim>
                                    <p:anim calcmode="lin" valueType="num">
                                      <p:cBhvr>
                                        <p:cTn id="17" dur="500" fill="hold"/>
                                        <p:tgtEl>
                                          <p:spTgt spid="118828"/>
                                        </p:tgtEl>
                                        <p:attrNameLst>
                                          <p:attrName>ppt_w</p:attrName>
                                        </p:attrNameLst>
                                      </p:cBhvr>
                                      <p:tavLst>
                                        <p:tav tm="0">
                                          <p:val>
                                            <p:strVal val="#ppt_w"/>
                                          </p:val>
                                        </p:tav>
                                        <p:tav tm="100000">
                                          <p:val>
                                            <p:strVal val="#ppt_w"/>
                                          </p:val>
                                        </p:tav>
                                      </p:tavLst>
                                    </p:anim>
                                    <p:anim calcmode="lin" valueType="num">
                                      <p:cBhvr>
                                        <p:cTn id="18" dur="500" fill="hold"/>
                                        <p:tgtEl>
                                          <p:spTgt spid="118828"/>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882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nodeType="clickEffect">
                                  <p:stCondLst>
                                    <p:cond delay="0"/>
                                  </p:stCondLst>
                                  <p:childTnLst>
                                    <p:set>
                                      <p:cBhvr>
                                        <p:cTn id="26" dur="1" fill="hold">
                                          <p:stCondLst>
                                            <p:cond delay="0"/>
                                          </p:stCondLst>
                                        </p:cTn>
                                        <p:tgtEl>
                                          <p:spTgt spid="118803"/>
                                        </p:tgtEl>
                                        <p:attrNameLst>
                                          <p:attrName>style.visibility</p:attrName>
                                        </p:attrNameLst>
                                      </p:cBhvr>
                                      <p:to>
                                        <p:strVal val="visible"/>
                                      </p:to>
                                    </p:set>
                                    <p:anim calcmode="lin" valueType="num">
                                      <p:cBhvr>
                                        <p:cTn id="27" dur="500" fill="hold"/>
                                        <p:tgtEl>
                                          <p:spTgt spid="118803"/>
                                        </p:tgtEl>
                                        <p:attrNameLst>
                                          <p:attrName>ppt_w</p:attrName>
                                        </p:attrNameLst>
                                      </p:cBhvr>
                                      <p:tavLst>
                                        <p:tav tm="0">
                                          <p:val>
                                            <p:fltVal val="0"/>
                                          </p:val>
                                        </p:tav>
                                        <p:tav tm="100000">
                                          <p:val>
                                            <p:strVal val="#ppt_w"/>
                                          </p:val>
                                        </p:tav>
                                      </p:tavLst>
                                    </p:anim>
                                    <p:anim calcmode="lin" valueType="num">
                                      <p:cBhvr>
                                        <p:cTn id="28" dur="500" fill="hold"/>
                                        <p:tgtEl>
                                          <p:spTgt spid="11880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build="p" autoUpdateAnimBg="0" advAuto="0"/>
      <p:bldP spid="118827" grpId="0" autoUpdateAnimBg="0"/>
      <p:bldP spid="1188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304800" y="381000"/>
            <a:ext cx="8153400" cy="1143000"/>
          </a:xfrm>
        </p:spPr>
        <p:txBody>
          <a:bodyPr/>
          <a:lstStyle/>
          <a:p>
            <a:pPr eaLnBrk="1" hangingPunct="1"/>
            <a:r>
              <a:rPr lang="en-US" altLang="en-US" sz="4000" b="1">
                <a:solidFill>
                  <a:srgbClr val="003399"/>
                </a:solidFill>
              </a:rPr>
              <a:t>When Does Current </a:t>
            </a:r>
            <a:r>
              <a:rPr lang="en-US" altLang="en-US" sz="4000" b="1" i="1">
                <a:solidFill>
                  <a:srgbClr val="990000"/>
                </a:solidFill>
              </a:rPr>
              <a:t>NOT</a:t>
            </a:r>
            <a:r>
              <a:rPr lang="en-US" altLang="en-US" sz="4000" b="1">
                <a:solidFill>
                  <a:srgbClr val="003399"/>
                </a:solidFill>
              </a:rPr>
              <a:t> Flow?</a:t>
            </a:r>
          </a:p>
        </p:txBody>
      </p:sp>
      <p:sp>
        <p:nvSpPr>
          <p:cNvPr id="20482" name="Slide Number Placeholder 4"/>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5721EF0E-D4E3-4156-8C1A-1DC8F4ADF8A3}" type="slidenum">
              <a:rPr lang="en-GB" altLang="en-US" sz="1400">
                <a:solidFill>
                  <a:prstClr val="black"/>
                </a:solidFill>
              </a:rPr>
              <a:pPr/>
              <a:t>12</a:t>
            </a:fld>
            <a:endParaRPr lang="en-GB" altLang="en-US" sz="1400">
              <a:solidFill>
                <a:prstClr val="black"/>
              </a:solidFill>
            </a:endParaRPr>
          </a:p>
        </p:txBody>
      </p:sp>
      <p:pic>
        <p:nvPicPr>
          <p:cNvPr id="20484" name="Picture 3" descr="bat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175" y="2057400"/>
            <a:ext cx="38131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5" name="Group 4"/>
          <p:cNvGrpSpPr>
            <a:grpSpLocks/>
          </p:cNvGrpSpPr>
          <p:nvPr/>
        </p:nvGrpSpPr>
        <p:grpSpPr bwMode="auto">
          <a:xfrm>
            <a:off x="1390650" y="2286000"/>
            <a:ext cx="3409950" cy="3581400"/>
            <a:chOff x="876" y="1440"/>
            <a:chExt cx="2148" cy="2256"/>
          </a:xfrm>
        </p:grpSpPr>
        <p:sp>
          <p:nvSpPr>
            <p:cNvPr id="20502" name="Rectangle 5"/>
            <p:cNvSpPr>
              <a:spLocks noChangeArrowheads="1"/>
            </p:cNvSpPr>
            <p:nvPr/>
          </p:nvSpPr>
          <p:spPr bwMode="auto">
            <a:xfrm>
              <a:off x="876" y="2208"/>
              <a:ext cx="672" cy="1344"/>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20503" name="Rectangle 6"/>
            <p:cNvSpPr>
              <a:spLocks noChangeArrowheads="1"/>
            </p:cNvSpPr>
            <p:nvPr/>
          </p:nvSpPr>
          <p:spPr bwMode="auto">
            <a:xfrm>
              <a:off x="2184" y="2256"/>
              <a:ext cx="840" cy="1344"/>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20504" name="Oval 7"/>
            <p:cNvSpPr>
              <a:spLocks noChangeArrowheads="1"/>
            </p:cNvSpPr>
            <p:nvPr/>
          </p:nvSpPr>
          <p:spPr bwMode="auto">
            <a:xfrm>
              <a:off x="1560" y="3312"/>
              <a:ext cx="624" cy="252"/>
            </a:xfrm>
            <a:prstGeom prst="ellipse">
              <a:avLst/>
            </a:prstGeom>
            <a:solidFill>
              <a:schemeClr val="tx1"/>
            </a:solidFill>
            <a:ln>
              <a:noFill/>
            </a:ln>
            <a:effectLst/>
            <a:extLst>
              <a:ext uri="{91240B29-F687-4F45-9708-019B960494DF}">
                <a14:hiddenLine xmlns:a14="http://schemas.microsoft.com/office/drawing/2010/main" w="38100">
                  <a:solidFill>
                    <a:srgbClr val="0033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20505" name="Rectangle 8"/>
            <p:cNvSpPr>
              <a:spLocks noChangeArrowheads="1"/>
            </p:cNvSpPr>
            <p:nvPr/>
          </p:nvSpPr>
          <p:spPr bwMode="auto">
            <a:xfrm>
              <a:off x="1560" y="2640"/>
              <a:ext cx="624" cy="816"/>
            </a:xfrm>
            <a:prstGeom prst="rect">
              <a:avLst/>
            </a:prstGeom>
            <a:solidFill>
              <a:schemeClr val="tx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20506" name="Rectangle 9"/>
            <p:cNvSpPr>
              <a:spLocks noChangeArrowheads="1"/>
            </p:cNvSpPr>
            <p:nvPr/>
          </p:nvSpPr>
          <p:spPr bwMode="auto">
            <a:xfrm>
              <a:off x="960" y="1440"/>
              <a:ext cx="1776" cy="480"/>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20507" name="Rectangle 10"/>
            <p:cNvSpPr>
              <a:spLocks noChangeArrowheads="1"/>
            </p:cNvSpPr>
            <p:nvPr/>
          </p:nvSpPr>
          <p:spPr bwMode="auto">
            <a:xfrm rot="-1614315">
              <a:off x="1884" y="3504"/>
              <a:ext cx="624" cy="192"/>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grpSp>
      <p:sp>
        <p:nvSpPr>
          <p:cNvPr id="20486" name="Oval 11"/>
          <p:cNvSpPr>
            <a:spLocks noChangeArrowheads="1"/>
          </p:cNvSpPr>
          <p:nvPr/>
        </p:nvSpPr>
        <p:spPr bwMode="auto">
          <a:xfrm>
            <a:off x="5867400" y="4191000"/>
            <a:ext cx="838200" cy="8382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20487" name="Freeform 12"/>
          <p:cNvSpPr>
            <a:spLocks/>
          </p:cNvSpPr>
          <p:nvPr/>
        </p:nvSpPr>
        <p:spPr bwMode="auto">
          <a:xfrm>
            <a:off x="6227763" y="4191000"/>
            <a:ext cx="180975" cy="838200"/>
          </a:xfrm>
          <a:custGeom>
            <a:avLst/>
            <a:gdLst>
              <a:gd name="T0" fmla="*/ 20638 w 114"/>
              <a:gd name="T1" fmla="*/ 0 h 528"/>
              <a:gd name="T2" fmla="*/ 39688 w 114"/>
              <a:gd name="T3" fmla="*/ 381000 h 528"/>
              <a:gd name="T4" fmla="*/ 153988 w 114"/>
              <a:gd name="T5" fmla="*/ 419100 h 528"/>
              <a:gd name="T6" fmla="*/ 173038 w 114"/>
              <a:gd name="T7" fmla="*/ 361950 h 528"/>
              <a:gd name="T8" fmla="*/ 1588 w 114"/>
              <a:gd name="T9" fmla="*/ 342900 h 528"/>
              <a:gd name="T10" fmla="*/ 20638 w 114"/>
              <a:gd name="T11" fmla="*/ 590550 h 528"/>
              <a:gd name="T12" fmla="*/ 77788 w 114"/>
              <a:gd name="T13" fmla="*/ 628650 h 528"/>
              <a:gd name="T14" fmla="*/ 115888 w 114"/>
              <a:gd name="T15" fmla="*/ 838200 h 52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4" h="528">
                <a:moveTo>
                  <a:pt x="13" y="0"/>
                </a:moveTo>
                <a:cubicBezTo>
                  <a:pt x="17" y="80"/>
                  <a:pt x="1" y="164"/>
                  <a:pt x="25" y="240"/>
                </a:cubicBezTo>
                <a:cubicBezTo>
                  <a:pt x="33" y="264"/>
                  <a:pt x="97" y="264"/>
                  <a:pt x="97" y="264"/>
                </a:cubicBezTo>
                <a:cubicBezTo>
                  <a:pt x="101" y="252"/>
                  <a:pt x="114" y="240"/>
                  <a:pt x="109" y="228"/>
                </a:cubicBezTo>
                <a:cubicBezTo>
                  <a:pt x="91" y="184"/>
                  <a:pt x="22" y="213"/>
                  <a:pt x="1" y="216"/>
                </a:cubicBezTo>
                <a:cubicBezTo>
                  <a:pt x="5" y="268"/>
                  <a:pt x="0" y="322"/>
                  <a:pt x="13" y="372"/>
                </a:cubicBezTo>
                <a:cubicBezTo>
                  <a:pt x="17" y="386"/>
                  <a:pt x="41" y="384"/>
                  <a:pt x="49" y="396"/>
                </a:cubicBezTo>
                <a:cubicBezTo>
                  <a:pt x="79" y="445"/>
                  <a:pt x="73" y="476"/>
                  <a:pt x="73" y="52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20488" name="Line 13"/>
          <p:cNvSpPr>
            <a:spLocks noChangeShapeType="1"/>
          </p:cNvSpPr>
          <p:nvPr/>
        </p:nvSpPr>
        <p:spPr bwMode="auto">
          <a:xfrm>
            <a:off x="2971800" y="2895600"/>
            <a:ext cx="3276600"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20489" name="Line 14"/>
          <p:cNvSpPr>
            <a:spLocks noChangeShapeType="1"/>
          </p:cNvSpPr>
          <p:nvPr/>
        </p:nvSpPr>
        <p:spPr bwMode="auto">
          <a:xfrm>
            <a:off x="6248400" y="2895600"/>
            <a:ext cx="0" cy="1295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20490" name="Line 15"/>
          <p:cNvSpPr>
            <a:spLocks noChangeShapeType="1"/>
          </p:cNvSpPr>
          <p:nvPr/>
        </p:nvSpPr>
        <p:spPr bwMode="auto">
          <a:xfrm>
            <a:off x="2971800" y="5943600"/>
            <a:ext cx="3352800"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20491" name="Line 16"/>
          <p:cNvSpPr>
            <a:spLocks noChangeShapeType="1"/>
          </p:cNvSpPr>
          <p:nvPr/>
        </p:nvSpPr>
        <p:spPr bwMode="auto">
          <a:xfrm flipV="1">
            <a:off x="6324600" y="4953000"/>
            <a:ext cx="0" cy="990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20492" name="Line 17"/>
          <p:cNvSpPr>
            <a:spLocks noChangeShapeType="1"/>
          </p:cNvSpPr>
          <p:nvPr/>
        </p:nvSpPr>
        <p:spPr bwMode="auto">
          <a:xfrm flipV="1">
            <a:off x="2971800" y="2895600"/>
            <a:ext cx="0" cy="609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20493" name="Line 18"/>
          <p:cNvSpPr>
            <a:spLocks noChangeShapeType="1"/>
          </p:cNvSpPr>
          <p:nvPr/>
        </p:nvSpPr>
        <p:spPr bwMode="auto">
          <a:xfrm>
            <a:off x="2971800" y="5638800"/>
            <a:ext cx="0" cy="3048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20494" name="Text Box 19"/>
          <p:cNvSpPr txBox="1">
            <a:spLocks noChangeArrowheads="1"/>
          </p:cNvSpPr>
          <p:nvPr/>
        </p:nvSpPr>
        <p:spPr bwMode="auto">
          <a:xfrm>
            <a:off x="2628900" y="3644900"/>
            <a:ext cx="71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400" b="1">
                <a:solidFill>
                  <a:prstClr val="black"/>
                </a:solidFill>
                <a:latin typeface="Arial" panose="020B0604020202020204" pitchFamily="34" charset="0"/>
              </a:rPr>
              <a:t>+++</a:t>
            </a:r>
          </a:p>
        </p:txBody>
      </p:sp>
      <p:grpSp>
        <p:nvGrpSpPr>
          <p:cNvPr id="119828" name="Group 20"/>
          <p:cNvGrpSpPr>
            <a:grpSpLocks/>
          </p:cNvGrpSpPr>
          <p:nvPr/>
        </p:nvGrpSpPr>
        <p:grpSpPr bwMode="auto">
          <a:xfrm>
            <a:off x="2654300" y="2106613"/>
            <a:ext cx="4164013" cy="3760787"/>
            <a:chOff x="1672" y="1327"/>
            <a:chExt cx="2623" cy="2369"/>
          </a:xfrm>
        </p:grpSpPr>
        <p:sp>
          <p:nvSpPr>
            <p:cNvPr id="20498" name="Text Box 21"/>
            <p:cNvSpPr txBox="1">
              <a:spLocks noChangeArrowheads="1"/>
            </p:cNvSpPr>
            <p:nvPr/>
          </p:nvSpPr>
          <p:spPr bwMode="auto">
            <a:xfrm>
              <a:off x="1672" y="1327"/>
              <a:ext cx="26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400" b="1">
                  <a:solidFill>
                    <a:prstClr val="black"/>
                  </a:solidFill>
                  <a:latin typeface="Arial" panose="020B0604020202020204" pitchFamily="34" charset="0"/>
                </a:rPr>
                <a:t>Plastic material (insulators)</a:t>
              </a:r>
            </a:p>
          </p:txBody>
        </p:sp>
        <p:sp>
          <p:nvSpPr>
            <p:cNvPr id="20499" name="Line 22"/>
            <p:cNvSpPr>
              <a:spLocks noChangeShapeType="1"/>
            </p:cNvSpPr>
            <p:nvPr/>
          </p:nvSpPr>
          <p:spPr bwMode="auto">
            <a:xfrm>
              <a:off x="2688" y="1632"/>
              <a:ext cx="336" cy="2064"/>
            </a:xfrm>
            <a:prstGeom prst="line">
              <a:avLst/>
            </a:prstGeom>
            <a:noFill/>
            <a:ln w="3810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20500" name="Line 23"/>
            <p:cNvSpPr>
              <a:spLocks noChangeShapeType="1"/>
            </p:cNvSpPr>
            <p:nvPr/>
          </p:nvSpPr>
          <p:spPr bwMode="auto">
            <a:xfrm flipH="1">
              <a:off x="2112" y="1632"/>
              <a:ext cx="0" cy="192"/>
            </a:xfrm>
            <a:prstGeom prst="line">
              <a:avLst/>
            </a:prstGeom>
            <a:noFill/>
            <a:ln w="3810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20501" name="Line 24"/>
            <p:cNvSpPr>
              <a:spLocks noChangeShapeType="1"/>
            </p:cNvSpPr>
            <p:nvPr/>
          </p:nvSpPr>
          <p:spPr bwMode="auto">
            <a:xfrm>
              <a:off x="2112" y="1632"/>
              <a:ext cx="576" cy="0"/>
            </a:xfrm>
            <a:prstGeom prst="line">
              <a:avLst/>
            </a:prstGeom>
            <a:noFill/>
            <a:ln w="3810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grpSp>
      <p:sp>
        <p:nvSpPr>
          <p:cNvPr id="119833" name="Text Box 25"/>
          <p:cNvSpPr txBox="1">
            <a:spLocks noChangeArrowheads="1"/>
          </p:cNvSpPr>
          <p:nvPr/>
        </p:nvSpPr>
        <p:spPr bwMode="auto">
          <a:xfrm>
            <a:off x="457200" y="1448260"/>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dirty="0">
                <a:solidFill>
                  <a:prstClr val="black"/>
                </a:solidFill>
                <a:latin typeface="Comic Sans MS" panose="030F0702030302020204" pitchFamily="66" charset="0"/>
              </a:rPr>
              <a:t>Current cannot flow through </a:t>
            </a:r>
            <a:r>
              <a:rPr lang="en-US" altLang="en-US" sz="2400" dirty="0">
                <a:solidFill>
                  <a:srgbClr val="003399"/>
                </a:solidFill>
                <a:latin typeface="Comic Sans MS" panose="030F0702030302020204" pitchFamily="66" charset="0"/>
              </a:rPr>
              <a:t>insulators</a:t>
            </a:r>
            <a:r>
              <a:rPr lang="tr-TR" altLang="en-US" sz="2400" dirty="0">
                <a:solidFill>
                  <a:srgbClr val="003399"/>
                </a:solidFill>
                <a:latin typeface="Comic Sans MS" panose="030F0702030302020204" pitchFamily="66" charset="0"/>
              </a:rPr>
              <a:t>.</a:t>
            </a:r>
            <a:endParaRPr lang="en-US" altLang="en-US" sz="2400" dirty="0">
              <a:solidFill>
                <a:srgbClr val="003399"/>
              </a:solidFill>
              <a:latin typeface="Comic Sans MS" panose="030F0702030302020204" pitchFamily="66" charset="0"/>
            </a:endParaRPr>
          </a:p>
        </p:txBody>
      </p:sp>
      <p:sp>
        <p:nvSpPr>
          <p:cNvPr id="119834" name="Text Box 26"/>
          <p:cNvSpPr txBox="1">
            <a:spLocks noChangeArrowheads="1"/>
          </p:cNvSpPr>
          <p:nvPr/>
        </p:nvSpPr>
        <p:spPr bwMode="auto">
          <a:xfrm>
            <a:off x="6858000" y="4164013"/>
            <a:ext cx="17256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b="1">
                <a:solidFill>
                  <a:prstClr val="black"/>
                </a:solidFill>
                <a:latin typeface="Arial" panose="020B0604020202020204" pitchFamily="34" charset="0"/>
              </a:rPr>
              <a:t>No current</a:t>
            </a:r>
            <a:br>
              <a:rPr lang="en-US" altLang="en-US" sz="2400" b="1">
                <a:solidFill>
                  <a:prstClr val="black"/>
                </a:solidFill>
                <a:latin typeface="Arial" panose="020B0604020202020204" pitchFamily="34" charset="0"/>
              </a:rPr>
            </a:br>
            <a:r>
              <a:rPr lang="en-US" altLang="en-US" sz="2400" b="1">
                <a:solidFill>
                  <a:prstClr val="black"/>
                </a:solidFill>
                <a:latin typeface="Arial" panose="020B0604020202020204" pitchFamily="34" charset="0"/>
              </a:rPr>
              <a:t>flow</a:t>
            </a:r>
          </a:p>
        </p:txBody>
      </p:sp>
    </p:spTree>
    <p:custDataLst>
      <p:tags r:id="rId1"/>
    </p:custDataLst>
    <p:extLst>
      <p:ext uri="{BB962C8B-B14F-4D97-AF65-F5344CB8AC3E}">
        <p14:creationId xmlns:p14="http://schemas.microsoft.com/office/powerpoint/2010/main" val="65212793"/>
      </p:ext>
    </p:extLst>
  </p:cSld>
  <p:clrMapOvr>
    <a:masterClrMapping/>
  </p:clrMapOvr>
  <p:transition>
    <p:plu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9833">
                                            <p:txEl>
                                              <p:pRg st="0" end="0"/>
                                            </p:txEl>
                                          </p:spTgt>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119828"/>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19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33" grpId="0" build="p" autoUpdateAnimBg="0" advAuto="0"/>
      <p:bldP spid="119834"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304800" y="381000"/>
            <a:ext cx="8153400" cy="1143000"/>
          </a:xfrm>
        </p:spPr>
        <p:txBody>
          <a:bodyPr/>
          <a:lstStyle/>
          <a:p>
            <a:pPr eaLnBrk="1" hangingPunct="1"/>
            <a:r>
              <a:rPr lang="en-US" altLang="en-US" sz="4000" b="1">
                <a:solidFill>
                  <a:srgbClr val="003399"/>
                </a:solidFill>
              </a:rPr>
              <a:t>Note that </a:t>
            </a:r>
            <a:r>
              <a:rPr lang="en-US" altLang="en-US" sz="4000" b="1">
                <a:solidFill>
                  <a:srgbClr val="990000"/>
                </a:solidFill>
              </a:rPr>
              <a:t>Air</a:t>
            </a:r>
            <a:r>
              <a:rPr lang="en-US" altLang="en-US" sz="4000" b="1">
                <a:solidFill>
                  <a:srgbClr val="003399"/>
                </a:solidFill>
              </a:rPr>
              <a:t> is an Insulator</a:t>
            </a:r>
          </a:p>
        </p:txBody>
      </p:sp>
      <p:sp>
        <p:nvSpPr>
          <p:cNvPr id="21506" name="Slide Number Placeholder 4"/>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11E43641-D644-4808-A31E-63774CE0E3E8}" type="slidenum">
              <a:rPr lang="en-GB" altLang="en-US" sz="1400">
                <a:solidFill>
                  <a:prstClr val="black"/>
                </a:solidFill>
              </a:rPr>
              <a:pPr/>
              <a:t>13</a:t>
            </a:fld>
            <a:endParaRPr lang="en-GB" altLang="en-US" sz="1400">
              <a:solidFill>
                <a:prstClr val="black"/>
              </a:solidFill>
            </a:endParaRPr>
          </a:p>
        </p:txBody>
      </p:sp>
      <p:pic>
        <p:nvPicPr>
          <p:cNvPr id="21508" name="Picture 3" descr="bat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175" y="1844824"/>
            <a:ext cx="38131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09" name="Group 4"/>
          <p:cNvGrpSpPr>
            <a:grpSpLocks/>
          </p:cNvGrpSpPr>
          <p:nvPr/>
        </p:nvGrpSpPr>
        <p:grpSpPr bwMode="auto">
          <a:xfrm>
            <a:off x="1390650" y="2073424"/>
            <a:ext cx="3409950" cy="3429000"/>
            <a:chOff x="876" y="1440"/>
            <a:chExt cx="2148" cy="2160"/>
          </a:xfrm>
        </p:grpSpPr>
        <p:grpSp>
          <p:nvGrpSpPr>
            <p:cNvPr id="21524" name="Group 5"/>
            <p:cNvGrpSpPr>
              <a:grpSpLocks/>
            </p:cNvGrpSpPr>
            <p:nvPr/>
          </p:nvGrpSpPr>
          <p:grpSpPr bwMode="auto">
            <a:xfrm>
              <a:off x="876" y="1440"/>
              <a:ext cx="2148" cy="2160"/>
              <a:chOff x="876" y="1440"/>
              <a:chExt cx="2148" cy="2160"/>
            </a:xfrm>
          </p:grpSpPr>
          <p:sp>
            <p:nvSpPr>
              <p:cNvPr id="21526" name="Rectangle 6"/>
              <p:cNvSpPr>
                <a:spLocks noChangeArrowheads="1"/>
              </p:cNvSpPr>
              <p:nvPr/>
            </p:nvSpPr>
            <p:spPr bwMode="auto">
              <a:xfrm>
                <a:off x="876" y="2208"/>
                <a:ext cx="672" cy="1344"/>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21527" name="Rectangle 7"/>
              <p:cNvSpPr>
                <a:spLocks noChangeArrowheads="1"/>
              </p:cNvSpPr>
              <p:nvPr/>
            </p:nvSpPr>
            <p:spPr bwMode="auto">
              <a:xfrm>
                <a:off x="2184" y="2256"/>
                <a:ext cx="840" cy="1344"/>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21528" name="Oval 8"/>
              <p:cNvSpPr>
                <a:spLocks noChangeArrowheads="1"/>
              </p:cNvSpPr>
              <p:nvPr/>
            </p:nvSpPr>
            <p:spPr bwMode="auto">
              <a:xfrm>
                <a:off x="1560" y="3312"/>
                <a:ext cx="624" cy="252"/>
              </a:xfrm>
              <a:prstGeom prst="ellipse">
                <a:avLst/>
              </a:prstGeom>
              <a:solidFill>
                <a:schemeClr val="tx1"/>
              </a:solidFill>
              <a:ln>
                <a:noFill/>
              </a:ln>
              <a:effectLst/>
              <a:extLst>
                <a:ext uri="{91240B29-F687-4F45-9708-019B960494DF}">
                  <a14:hiddenLine xmlns:a14="http://schemas.microsoft.com/office/drawing/2010/main" w="38100">
                    <a:solidFill>
                      <a:srgbClr val="0033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21529" name="Rectangle 9"/>
              <p:cNvSpPr>
                <a:spLocks noChangeArrowheads="1"/>
              </p:cNvSpPr>
              <p:nvPr/>
            </p:nvSpPr>
            <p:spPr bwMode="auto">
              <a:xfrm>
                <a:off x="1560" y="2640"/>
                <a:ext cx="624" cy="816"/>
              </a:xfrm>
              <a:prstGeom prst="rect">
                <a:avLst/>
              </a:prstGeom>
              <a:solidFill>
                <a:schemeClr val="tx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21530" name="Rectangle 10"/>
              <p:cNvSpPr>
                <a:spLocks noChangeArrowheads="1"/>
              </p:cNvSpPr>
              <p:nvPr/>
            </p:nvSpPr>
            <p:spPr bwMode="auto">
              <a:xfrm>
                <a:off x="960" y="1440"/>
                <a:ext cx="1776" cy="480"/>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grpSp>
        <p:sp>
          <p:nvSpPr>
            <p:cNvPr id="21525" name="Text Box 11"/>
            <p:cNvSpPr txBox="1">
              <a:spLocks noChangeArrowheads="1"/>
            </p:cNvSpPr>
            <p:nvPr/>
          </p:nvSpPr>
          <p:spPr bwMode="auto">
            <a:xfrm>
              <a:off x="1656" y="2296"/>
              <a:ext cx="4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400" b="1">
                  <a:solidFill>
                    <a:prstClr val="black"/>
                  </a:solidFill>
                  <a:latin typeface="Arial" panose="020B0604020202020204" pitchFamily="34" charset="0"/>
                </a:rPr>
                <a:t>+++</a:t>
              </a:r>
            </a:p>
          </p:txBody>
        </p:sp>
      </p:grpSp>
      <p:sp>
        <p:nvSpPr>
          <p:cNvPr id="120844" name="Text Box 12"/>
          <p:cNvSpPr txBox="1">
            <a:spLocks noChangeArrowheads="1"/>
          </p:cNvSpPr>
          <p:nvPr/>
        </p:nvSpPr>
        <p:spPr bwMode="auto">
          <a:xfrm>
            <a:off x="1568450" y="3722837"/>
            <a:ext cx="608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400" b="1">
                <a:solidFill>
                  <a:srgbClr val="3399FF"/>
                </a:solidFill>
                <a:latin typeface="Arial" panose="020B0604020202020204" pitchFamily="34" charset="0"/>
              </a:rPr>
              <a:t>Air</a:t>
            </a:r>
          </a:p>
        </p:txBody>
      </p:sp>
      <p:sp>
        <p:nvSpPr>
          <p:cNvPr id="120845" name="Text Box 13"/>
          <p:cNvSpPr txBox="1">
            <a:spLocks noChangeArrowheads="1"/>
          </p:cNvSpPr>
          <p:nvPr/>
        </p:nvSpPr>
        <p:spPr bwMode="auto">
          <a:xfrm>
            <a:off x="1371600" y="1371600"/>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dirty="0">
                <a:solidFill>
                  <a:prstClr val="black"/>
                </a:solidFill>
                <a:latin typeface="Comic Sans MS" panose="030F0702030302020204" pitchFamily="66" charset="0"/>
              </a:rPr>
              <a:t>Current cannot flow through </a:t>
            </a:r>
            <a:r>
              <a:rPr lang="en-US" altLang="en-US" sz="2400" dirty="0">
                <a:solidFill>
                  <a:srgbClr val="003399"/>
                </a:solidFill>
                <a:latin typeface="Comic Sans MS" panose="030F0702030302020204" pitchFamily="66" charset="0"/>
              </a:rPr>
              <a:t>insulators</a:t>
            </a:r>
          </a:p>
        </p:txBody>
      </p:sp>
      <p:sp>
        <p:nvSpPr>
          <p:cNvPr id="120846" name="Text Box 14"/>
          <p:cNvSpPr txBox="1">
            <a:spLocks noChangeArrowheads="1"/>
          </p:cNvSpPr>
          <p:nvPr/>
        </p:nvSpPr>
        <p:spPr bwMode="auto">
          <a:xfrm>
            <a:off x="3721100" y="3916512"/>
            <a:ext cx="2832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b="1">
                <a:solidFill>
                  <a:prstClr val="black"/>
                </a:solidFill>
                <a:latin typeface="Comic Sans MS" panose="030F0702030302020204" pitchFamily="66" charset="0"/>
              </a:rPr>
              <a:t>No current flow</a:t>
            </a:r>
          </a:p>
        </p:txBody>
      </p:sp>
      <p:grpSp>
        <p:nvGrpSpPr>
          <p:cNvPr id="120847" name="Group 15"/>
          <p:cNvGrpSpPr>
            <a:grpSpLocks/>
          </p:cNvGrpSpPr>
          <p:nvPr/>
        </p:nvGrpSpPr>
        <p:grpSpPr bwMode="auto">
          <a:xfrm>
            <a:off x="2990850" y="2378224"/>
            <a:ext cx="1047750" cy="3748088"/>
            <a:chOff x="1884" y="1632"/>
            <a:chExt cx="660" cy="2361"/>
          </a:xfrm>
        </p:grpSpPr>
        <p:sp>
          <p:nvSpPr>
            <p:cNvPr id="21515" name="Rectangle 16"/>
            <p:cNvSpPr>
              <a:spLocks noChangeArrowheads="1"/>
            </p:cNvSpPr>
            <p:nvPr/>
          </p:nvSpPr>
          <p:spPr bwMode="auto">
            <a:xfrm rot="-1614315">
              <a:off x="1884" y="3504"/>
              <a:ext cx="624" cy="192"/>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grpSp>
          <p:nvGrpSpPr>
            <p:cNvPr id="21516" name="Group 17"/>
            <p:cNvGrpSpPr>
              <a:grpSpLocks/>
            </p:cNvGrpSpPr>
            <p:nvPr/>
          </p:nvGrpSpPr>
          <p:grpSpPr bwMode="auto">
            <a:xfrm>
              <a:off x="1968" y="1632"/>
              <a:ext cx="576" cy="192"/>
              <a:chOff x="2112" y="1632"/>
              <a:chExt cx="576" cy="192"/>
            </a:xfrm>
          </p:grpSpPr>
          <p:sp>
            <p:nvSpPr>
              <p:cNvPr id="21522" name="Line 18"/>
              <p:cNvSpPr>
                <a:spLocks noChangeShapeType="1"/>
              </p:cNvSpPr>
              <p:nvPr/>
            </p:nvSpPr>
            <p:spPr bwMode="auto">
              <a:xfrm flipH="1">
                <a:off x="2112" y="1632"/>
                <a:ext cx="0" cy="192"/>
              </a:xfrm>
              <a:prstGeom prst="line">
                <a:avLst/>
              </a:prstGeom>
              <a:noFill/>
              <a:ln w="3810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21523" name="Line 19"/>
              <p:cNvSpPr>
                <a:spLocks noChangeShapeType="1"/>
              </p:cNvSpPr>
              <p:nvPr/>
            </p:nvSpPr>
            <p:spPr bwMode="auto">
              <a:xfrm>
                <a:off x="2112" y="1632"/>
                <a:ext cx="576" cy="0"/>
              </a:xfrm>
              <a:prstGeom prst="line">
                <a:avLst/>
              </a:prstGeom>
              <a:noFill/>
              <a:ln w="3810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grpSp>
        <p:grpSp>
          <p:nvGrpSpPr>
            <p:cNvPr id="21517" name="Group 20"/>
            <p:cNvGrpSpPr>
              <a:grpSpLocks/>
            </p:cNvGrpSpPr>
            <p:nvPr/>
          </p:nvGrpSpPr>
          <p:grpSpPr bwMode="auto">
            <a:xfrm flipV="1">
              <a:off x="1968" y="3792"/>
              <a:ext cx="576" cy="192"/>
              <a:chOff x="2112" y="1632"/>
              <a:chExt cx="576" cy="192"/>
            </a:xfrm>
          </p:grpSpPr>
          <p:sp>
            <p:nvSpPr>
              <p:cNvPr id="21520" name="Line 21"/>
              <p:cNvSpPr>
                <a:spLocks noChangeShapeType="1"/>
              </p:cNvSpPr>
              <p:nvPr/>
            </p:nvSpPr>
            <p:spPr bwMode="auto">
              <a:xfrm flipH="1">
                <a:off x="2112" y="1632"/>
                <a:ext cx="0" cy="192"/>
              </a:xfrm>
              <a:prstGeom prst="line">
                <a:avLst/>
              </a:prstGeom>
              <a:noFill/>
              <a:ln w="3810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21521" name="Line 22"/>
              <p:cNvSpPr>
                <a:spLocks noChangeShapeType="1"/>
              </p:cNvSpPr>
              <p:nvPr/>
            </p:nvSpPr>
            <p:spPr bwMode="auto">
              <a:xfrm>
                <a:off x="2112" y="1632"/>
                <a:ext cx="576" cy="0"/>
              </a:xfrm>
              <a:prstGeom prst="line">
                <a:avLst/>
              </a:prstGeom>
              <a:noFill/>
              <a:ln w="3810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grpSp>
        <p:sp>
          <p:nvSpPr>
            <p:cNvPr id="21518" name="Line 23"/>
            <p:cNvSpPr>
              <a:spLocks noChangeShapeType="1"/>
            </p:cNvSpPr>
            <p:nvPr/>
          </p:nvSpPr>
          <p:spPr bwMode="auto">
            <a:xfrm flipV="1">
              <a:off x="2544" y="3273"/>
              <a:ext cx="0" cy="72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21519" name="Line 24"/>
            <p:cNvSpPr>
              <a:spLocks noChangeShapeType="1"/>
            </p:cNvSpPr>
            <p:nvPr/>
          </p:nvSpPr>
          <p:spPr bwMode="auto">
            <a:xfrm flipV="1">
              <a:off x="2544" y="1632"/>
              <a:ext cx="0" cy="72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grpSp>
      <p:sp>
        <p:nvSpPr>
          <p:cNvPr id="120857" name="Text Box 25"/>
          <p:cNvSpPr txBox="1">
            <a:spLocks noChangeArrowheads="1"/>
          </p:cNvSpPr>
          <p:nvPr/>
        </p:nvSpPr>
        <p:spPr bwMode="auto">
          <a:xfrm>
            <a:off x="4495800" y="4969024"/>
            <a:ext cx="3962400" cy="704850"/>
          </a:xfrm>
          <a:prstGeom prst="rect">
            <a:avLst/>
          </a:prstGeom>
          <a:solidFill>
            <a:srgbClr val="FF99CC">
              <a:alpha val="50195"/>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That’s why a battery doesn’t discharge if left on its own.</a:t>
            </a:r>
          </a:p>
        </p:txBody>
      </p:sp>
    </p:spTree>
    <p:custDataLst>
      <p:tags r:id="rId1"/>
    </p:custDataLst>
    <p:extLst>
      <p:ext uri="{BB962C8B-B14F-4D97-AF65-F5344CB8AC3E}">
        <p14:creationId xmlns:p14="http://schemas.microsoft.com/office/powerpoint/2010/main" val="3991905645"/>
      </p:ext>
    </p:extLst>
  </p:cSld>
  <p:clrMapOvr>
    <a:masterClrMapping/>
  </p:clrMapOvr>
  <p:transition>
    <p:plu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0845">
                                            <p:txEl>
                                              <p:pRg st="0" end="0"/>
                                            </p:txEl>
                                          </p:spTgt>
                                        </p:tgtEl>
                                        <p:attrNameLst>
                                          <p:attrName>style.visibility</p:attrName>
                                        </p:attrNameLst>
                                      </p:cBhvr>
                                      <p:to>
                                        <p:strVal val="visible"/>
                                      </p:to>
                                    </p:set>
                                    <p:animEffect transition="in" filter="wipe(left)">
                                      <p:cBhvr>
                                        <p:cTn id="7" dur="500"/>
                                        <p:tgtEl>
                                          <p:spTgt spid="120845">
                                            <p:txEl>
                                              <p:pRg st="0" end="0"/>
                                            </p:txEl>
                                          </p:spTgt>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120844">
                                            <p:txEl>
                                              <p:pRg st="0" end="0"/>
                                            </p:txEl>
                                          </p:spTgt>
                                        </p:tgtEl>
                                        <p:attrNameLst>
                                          <p:attrName>style.visibility</p:attrName>
                                        </p:attrNameLst>
                                      </p:cBhvr>
                                      <p:to>
                                        <p:strVal val="visible"/>
                                      </p:to>
                                    </p:se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120846">
                                            <p:txEl>
                                              <p:pRg st="0" end="0"/>
                                            </p:txEl>
                                          </p:spTgt>
                                        </p:tgtEl>
                                        <p:attrNameLst>
                                          <p:attrName>style.visibility</p:attrName>
                                        </p:attrNameLst>
                                      </p:cBhvr>
                                      <p:to>
                                        <p:strVal val="visible"/>
                                      </p:to>
                                    </p:set>
                                  </p:childTnLst>
                                </p:cTn>
                              </p:par>
                            </p:childTnLst>
                          </p:cTn>
                        </p:par>
                        <p:par>
                          <p:cTn id="14" fill="hold" nodeType="afterGroup">
                            <p:stCondLst>
                              <p:cond delay="1500"/>
                            </p:stCondLst>
                            <p:childTnLst>
                              <p:par>
                                <p:cTn id="15" presetID="16" presetClass="entr" presetSubtype="42" fill="hold" nodeType="afterEffect">
                                  <p:stCondLst>
                                    <p:cond delay="0"/>
                                  </p:stCondLst>
                                  <p:childTnLst>
                                    <p:set>
                                      <p:cBhvr>
                                        <p:cTn id="16" dur="1" fill="hold">
                                          <p:stCondLst>
                                            <p:cond delay="0"/>
                                          </p:stCondLst>
                                        </p:cTn>
                                        <p:tgtEl>
                                          <p:spTgt spid="120847"/>
                                        </p:tgtEl>
                                        <p:attrNameLst>
                                          <p:attrName>style.visibility</p:attrName>
                                        </p:attrNameLst>
                                      </p:cBhvr>
                                      <p:to>
                                        <p:strVal val="visible"/>
                                      </p:to>
                                    </p:set>
                                    <p:animEffect transition="in" filter="barn(outHorizontal)">
                                      <p:cBhvr>
                                        <p:cTn id="17" dur="500"/>
                                        <p:tgtEl>
                                          <p:spTgt spid="120847"/>
                                        </p:tgtEl>
                                      </p:cBhvr>
                                    </p:animEffect>
                                  </p:childTnLst>
                                </p:cTn>
                              </p:par>
                            </p:childTnLst>
                          </p:cTn>
                        </p:par>
                        <p:par>
                          <p:cTn id="18" fill="hold" nodeType="afterGroup">
                            <p:stCondLst>
                              <p:cond delay="2000"/>
                            </p:stCondLst>
                            <p:childTnLst>
                              <p:par>
                                <p:cTn id="19" presetID="9" presetClass="entr" presetSubtype="0" fill="hold" grpId="0" nodeType="afterEffect">
                                  <p:stCondLst>
                                    <p:cond delay="0"/>
                                  </p:stCondLst>
                                  <p:childTnLst>
                                    <p:set>
                                      <p:cBhvr>
                                        <p:cTn id="20" dur="1" fill="hold">
                                          <p:stCondLst>
                                            <p:cond delay="0"/>
                                          </p:stCondLst>
                                        </p:cTn>
                                        <p:tgtEl>
                                          <p:spTgt spid="120857"/>
                                        </p:tgtEl>
                                        <p:attrNameLst>
                                          <p:attrName>style.visibility</p:attrName>
                                        </p:attrNameLst>
                                      </p:cBhvr>
                                      <p:to>
                                        <p:strVal val="visible"/>
                                      </p:to>
                                    </p:set>
                                    <p:animEffect transition="in" filter="dissolve">
                                      <p:cBhvr>
                                        <p:cTn id="21" dur="500"/>
                                        <p:tgtEl>
                                          <p:spTgt spid="120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44" grpId="0" build="p" autoUpdateAnimBg="0" advAuto="0"/>
      <p:bldP spid="120845" grpId="0" build="p" autoUpdateAnimBg="0" advAuto="0"/>
      <p:bldP spid="120846" grpId="0" build="p" autoUpdateAnimBg="0" advAuto="0"/>
      <p:bldP spid="120857"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179512" y="383586"/>
            <a:ext cx="5257800" cy="682625"/>
          </a:xfrm>
        </p:spPr>
        <p:txBody>
          <a:bodyPr>
            <a:normAutofit fontScale="90000"/>
          </a:bodyPr>
          <a:lstStyle/>
          <a:p>
            <a:pPr algn="l" eaLnBrk="1" hangingPunct="1"/>
            <a:r>
              <a:rPr lang="en-US" altLang="en-US" sz="4000" b="1" dirty="0">
                <a:solidFill>
                  <a:schemeClr val="tx1"/>
                </a:solidFill>
              </a:rPr>
              <a:t>What is</a:t>
            </a:r>
            <a:r>
              <a:rPr lang="en-US" altLang="en-US" sz="4000" b="1" dirty="0">
                <a:solidFill>
                  <a:srgbClr val="CC0000"/>
                </a:solidFill>
              </a:rPr>
              <a:t> Voltage?</a:t>
            </a:r>
            <a:endParaRPr lang="en-US" altLang="en-US" sz="4000" b="1" dirty="0"/>
          </a:p>
        </p:txBody>
      </p:sp>
      <p:sp>
        <p:nvSpPr>
          <p:cNvPr id="6146" name="Slide Number Placeholder 4"/>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92CC5C60-0C93-4833-B183-E16064D0C936}" type="slidenum">
              <a:rPr lang="en-GB" altLang="en-US" sz="1400">
                <a:solidFill>
                  <a:prstClr val="black"/>
                </a:solidFill>
                <a:latin typeface="Comic Sans MS" panose="030F0702030302020204" pitchFamily="66" charset="0"/>
              </a:rPr>
              <a:pPr/>
              <a:t>14</a:t>
            </a:fld>
            <a:endParaRPr lang="en-GB" altLang="en-US" sz="1400">
              <a:solidFill>
                <a:prstClr val="black"/>
              </a:solidFill>
              <a:latin typeface="Comic Sans MS" panose="030F0702030302020204" pitchFamily="66" charset="0"/>
            </a:endParaRPr>
          </a:p>
        </p:txBody>
      </p:sp>
      <p:sp>
        <p:nvSpPr>
          <p:cNvPr id="100356" name="Text Box 4"/>
          <p:cNvSpPr txBox="1">
            <a:spLocks noChangeArrowheads="1"/>
          </p:cNvSpPr>
          <p:nvPr/>
        </p:nvSpPr>
        <p:spPr bwMode="auto">
          <a:xfrm>
            <a:off x="4355976" y="658066"/>
            <a:ext cx="40370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spcBef>
                <a:spcPct val="50000"/>
              </a:spcBef>
            </a:pPr>
            <a:r>
              <a:rPr lang="en-US" altLang="en-US" b="1" dirty="0">
                <a:solidFill>
                  <a:prstClr val="black"/>
                </a:solidFill>
                <a:latin typeface="Comic Sans MS" panose="030F0702030302020204" pitchFamily="66" charset="0"/>
              </a:rPr>
              <a:t>- measured in</a:t>
            </a:r>
            <a:r>
              <a:rPr lang="en-US" altLang="en-US" b="1" dirty="0">
                <a:solidFill>
                  <a:srgbClr val="990000"/>
                </a:solidFill>
                <a:latin typeface="Comic Sans MS" panose="030F0702030302020204" pitchFamily="66" charset="0"/>
              </a:rPr>
              <a:t> </a:t>
            </a:r>
            <a:r>
              <a:rPr lang="en-US" altLang="en-US" b="1" i="1" dirty="0">
                <a:solidFill>
                  <a:srgbClr val="990000"/>
                </a:solidFill>
                <a:latin typeface="Comic Sans MS" panose="030F0702030302020204" pitchFamily="66" charset="0"/>
              </a:rPr>
              <a:t>volts.</a:t>
            </a:r>
          </a:p>
        </p:txBody>
      </p:sp>
      <p:sp>
        <p:nvSpPr>
          <p:cNvPr id="2" name="TextBox 1"/>
          <p:cNvSpPr txBox="1"/>
          <p:nvPr/>
        </p:nvSpPr>
        <p:spPr>
          <a:xfrm>
            <a:off x="292349" y="1160445"/>
            <a:ext cx="7920880" cy="646331"/>
          </a:xfrm>
          <a:prstGeom prst="rect">
            <a:avLst/>
          </a:prstGeom>
          <a:noFill/>
        </p:spPr>
        <p:txBody>
          <a:bodyPr wrap="square" rtlCol="0">
            <a:spAutoFit/>
          </a:bodyPr>
          <a:lstStyle/>
          <a:p>
            <a:r>
              <a:rPr lang="tr-TR" b="1" dirty="0" err="1">
                <a:solidFill>
                  <a:srgbClr val="0070C0"/>
                </a:solidFill>
                <a:latin typeface="Comic Sans MS" panose="030F0702030302020204" pitchFamily="66" charset="0"/>
              </a:rPr>
              <a:t>Voltage</a:t>
            </a:r>
            <a:r>
              <a:rPr lang="tr-TR" b="1" dirty="0">
                <a:solidFill>
                  <a:srgbClr val="0070C0"/>
                </a:solidFill>
                <a:latin typeface="Comic Sans MS" panose="030F0702030302020204" pitchFamily="66" charset="0"/>
              </a:rPr>
              <a:t> is </a:t>
            </a:r>
            <a:r>
              <a:rPr lang="tr-TR" b="1" dirty="0" err="1">
                <a:solidFill>
                  <a:srgbClr val="0070C0"/>
                </a:solidFill>
                <a:latin typeface="Comic Sans MS" panose="030F0702030302020204" pitchFamily="66" charset="0"/>
              </a:rPr>
              <a:t>the</a:t>
            </a:r>
            <a:r>
              <a:rPr lang="tr-TR" b="1" dirty="0">
                <a:solidFill>
                  <a:srgbClr val="0070C0"/>
                </a:solidFill>
                <a:latin typeface="Comic Sans MS" panose="030F0702030302020204" pitchFamily="66" charset="0"/>
              </a:rPr>
              <a:t> </a:t>
            </a:r>
            <a:r>
              <a:rPr lang="tr-TR" b="1" dirty="0" err="1">
                <a:solidFill>
                  <a:srgbClr val="0070C0"/>
                </a:solidFill>
                <a:latin typeface="Comic Sans MS" panose="030F0702030302020204" pitchFamily="66" charset="0"/>
              </a:rPr>
              <a:t>difference</a:t>
            </a:r>
            <a:r>
              <a:rPr lang="tr-TR" b="1" dirty="0">
                <a:solidFill>
                  <a:srgbClr val="0070C0"/>
                </a:solidFill>
                <a:latin typeface="Comic Sans MS" panose="030F0702030302020204" pitchFamily="66" charset="0"/>
              </a:rPr>
              <a:t> in energy level </a:t>
            </a:r>
            <a:r>
              <a:rPr lang="tr-TR" dirty="0">
                <a:latin typeface="Comic Sans MS" panose="030F0702030302020204" pitchFamily="66" charset="0"/>
              </a:rPr>
              <a:t>from one end of the battery (or any other energy source) to the other.</a:t>
            </a:r>
          </a:p>
        </p:txBody>
      </p:sp>
      <p:sp>
        <p:nvSpPr>
          <p:cNvPr id="3" name="Rectangle 2"/>
          <p:cNvSpPr/>
          <p:nvPr/>
        </p:nvSpPr>
        <p:spPr>
          <a:xfrm>
            <a:off x="292349" y="1845627"/>
            <a:ext cx="7961709" cy="646331"/>
          </a:xfrm>
          <a:prstGeom prst="rect">
            <a:avLst/>
          </a:prstGeom>
        </p:spPr>
        <p:txBody>
          <a:bodyPr wrap="square">
            <a:spAutoFit/>
          </a:bodyPr>
          <a:lstStyle/>
          <a:p>
            <a:r>
              <a:rPr lang="tr-TR" dirty="0">
                <a:latin typeface="Comic Sans MS" panose="030F0702030302020204" pitchFamily="66" charset="0"/>
              </a:rPr>
              <a:t>The </a:t>
            </a:r>
            <a:r>
              <a:rPr lang="tr-TR" b="1" dirty="0">
                <a:solidFill>
                  <a:srgbClr val="0070C0"/>
                </a:solidFill>
                <a:latin typeface="Comic Sans MS" panose="030F0702030302020204" pitchFamily="66" charset="0"/>
              </a:rPr>
              <a:t>energy difference </a:t>
            </a:r>
            <a:r>
              <a:rPr lang="tr-TR" dirty="0">
                <a:latin typeface="Comic Sans MS" panose="030F0702030302020204" pitchFamily="66" charset="0"/>
              </a:rPr>
              <a:t>causes </a:t>
            </a:r>
            <a:r>
              <a:rPr lang="tr-TR" b="1" dirty="0" err="1">
                <a:solidFill>
                  <a:srgbClr val="0070C0"/>
                </a:solidFill>
                <a:latin typeface="Comic Sans MS" panose="030F0702030302020204" pitchFamily="66" charset="0"/>
              </a:rPr>
              <a:t>the</a:t>
            </a:r>
            <a:r>
              <a:rPr lang="tr-TR" b="1" dirty="0">
                <a:solidFill>
                  <a:srgbClr val="0070C0"/>
                </a:solidFill>
                <a:latin typeface="Comic Sans MS" panose="030F0702030302020204" pitchFamily="66" charset="0"/>
              </a:rPr>
              <a:t> </a:t>
            </a:r>
            <a:r>
              <a:rPr lang="tr-TR" b="1" dirty="0" err="1">
                <a:solidFill>
                  <a:srgbClr val="0070C0"/>
                </a:solidFill>
                <a:latin typeface="Comic Sans MS" panose="030F0702030302020204" pitchFamily="66" charset="0"/>
              </a:rPr>
              <a:t>negative</a:t>
            </a:r>
            <a:r>
              <a:rPr lang="tr-TR" b="1" dirty="0">
                <a:solidFill>
                  <a:srgbClr val="0070C0"/>
                </a:solidFill>
                <a:latin typeface="Comic Sans MS" panose="030F0702030302020204" pitchFamily="66" charset="0"/>
              </a:rPr>
              <a:t> </a:t>
            </a:r>
            <a:r>
              <a:rPr lang="tr-TR" b="1" dirty="0" err="1">
                <a:solidFill>
                  <a:srgbClr val="0070C0"/>
                </a:solidFill>
                <a:latin typeface="Comic Sans MS" panose="030F0702030302020204" pitchFamily="66" charset="0"/>
              </a:rPr>
              <a:t>charges</a:t>
            </a:r>
            <a:r>
              <a:rPr lang="tr-TR" b="1" dirty="0">
                <a:solidFill>
                  <a:srgbClr val="0070C0"/>
                </a:solidFill>
                <a:latin typeface="Comic Sans MS" panose="030F0702030302020204" pitchFamily="66" charset="0"/>
              </a:rPr>
              <a:t> to move from a </a:t>
            </a:r>
            <a:r>
              <a:rPr lang="tr-TR" b="1" dirty="0" err="1">
                <a:solidFill>
                  <a:srgbClr val="0070C0"/>
                </a:solidFill>
                <a:latin typeface="Comic Sans MS" panose="030F0702030302020204" pitchFamily="66" charset="0"/>
              </a:rPr>
              <a:t>lover</a:t>
            </a:r>
            <a:r>
              <a:rPr lang="tr-TR" b="1" dirty="0">
                <a:solidFill>
                  <a:srgbClr val="0070C0"/>
                </a:solidFill>
                <a:latin typeface="Comic Sans MS" panose="030F0702030302020204" pitchFamily="66" charset="0"/>
              </a:rPr>
              <a:t> </a:t>
            </a:r>
            <a:r>
              <a:rPr lang="tr-TR" b="1" dirty="0" err="1">
                <a:solidFill>
                  <a:srgbClr val="0070C0"/>
                </a:solidFill>
                <a:latin typeface="Comic Sans MS" panose="030F0702030302020204" pitchFamily="66" charset="0"/>
              </a:rPr>
              <a:t>voltage</a:t>
            </a:r>
            <a:r>
              <a:rPr lang="tr-TR" b="1" dirty="0">
                <a:solidFill>
                  <a:srgbClr val="0070C0"/>
                </a:solidFill>
                <a:latin typeface="Comic Sans MS" panose="030F0702030302020204" pitchFamily="66" charset="0"/>
              </a:rPr>
              <a:t> </a:t>
            </a:r>
            <a:r>
              <a:rPr lang="tr-TR" b="1" dirty="0" err="1">
                <a:solidFill>
                  <a:srgbClr val="0070C0"/>
                </a:solidFill>
                <a:latin typeface="Comic Sans MS" panose="030F0702030302020204" pitchFamily="66" charset="0"/>
              </a:rPr>
              <a:t>level</a:t>
            </a:r>
            <a:r>
              <a:rPr lang="tr-TR" b="1" dirty="0">
                <a:solidFill>
                  <a:srgbClr val="0070C0"/>
                </a:solidFill>
                <a:latin typeface="Comic Sans MS" panose="030F0702030302020204" pitchFamily="66" charset="0"/>
              </a:rPr>
              <a:t> </a:t>
            </a:r>
            <a:r>
              <a:rPr lang="tr-TR" b="1" dirty="0" err="1">
                <a:solidFill>
                  <a:srgbClr val="0070C0"/>
                </a:solidFill>
                <a:latin typeface="Comic Sans MS" panose="030F0702030302020204" pitchFamily="66" charset="0"/>
              </a:rPr>
              <a:t>to</a:t>
            </a:r>
            <a:r>
              <a:rPr lang="tr-TR" b="1" dirty="0">
                <a:solidFill>
                  <a:srgbClr val="0070C0"/>
                </a:solidFill>
                <a:latin typeface="Comic Sans MS" panose="030F0702030302020204" pitchFamily="66" charset="0"/>
              </a:rPr>
              <a:t> </a:t>
            </a:r>
            <a:r>
              <a:rPr lang="tr-TR" b="1" dirty="0" err="1">
                <a:solidFill>
                  <a:srgbClr val="0070C0"/>
                </a:solidFill>
                <a:latin typeface="Comic Sans MS" panose="030F0702030302020204" pitchFamily="66" charset="0"/>
              </a:rPr>
              <a:t>higher</a:t>
            </a:r>
            <a:r>
              <a:rPr lang="tr-TR" b="1" dirty="0">
                <a:solidFill>
                  <a:srgbClr val="0070C0"/>
                </a:solidFill>
                <a:latin typeface="Comic Sans MS" panose="030F0702030302020204" pitchFamily="66" charset="0"/>
              </a:rPr>
              <a:t> </a:t>
            </a:r>
            <a:r>
              <a:rPr lang="tr-TR" dirty="0" err="1">
                <a:latin typeface="Comic Sans MS" panose="030F0702030302020204" pitchFamily="66" charset="0"/>
              </a:rPr>
              <a:t>voltage</a:t>
            </a:r>
            <a:r>
              <a:rPr lang="tr-TR" dirty="0">
                <a:latin typeface="Comic Sans MS" panose="030F0702030302020204" pitchFamily="66" charset="0"/>
              </a:rPr>
              <a:t> in a closed circuit</a:t>
            </a:r>
            <a:endParaRPr lang="en-US" dirty="0">
              <a:latin typeface="Comic Sans MS" panose="030F0702030302020204" pitchFamily="66"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349" y="4509119"/>
            <a:ext cx="3789999" cy="161074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2686810"/>
            <a:ext cx="2184011" cy="134316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6776" y="2772261"/>
            <a:ext cx="3456384" cy="3335410"/>
          </a:xfrm>
          <a:prstGeom prst="rect">
            <a:avLst/>
          </a:prstGeom>
        </p:spPr>
      </p:pic>
    </p:spTree>
    <p:custDataLst>
      <p:tags r:id="rId1"/>
    </p:custDataLst>
    <p:extLst>
      <p:ext uri="{BB962C8B-B14F-4D97-AF65-F5344CB8AC3E}">
        <p14:creationId xmlns:p14="http://schemas.microsoft.com/office/powerpoint/2010/main" val="1574880864"/>
      </p:ext>
    </p:extLst>
  </p:cSld>
  <p:clrMapOvr>
    <a:masterClrMapping/>
  </p:clrMapOvr>
  <p:transition>
    <p:plus/>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0"/>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23F1B1A8-E7E7-49C7-8CD6-F6243CEAA9C5}" type="slidenum">
              <a:rPr lang="en-GB" altLang="en-US" sz="1400">
                <a:solidFill>
                  <a:prstClr val="black"/>
                </a:solidFill>
              </a:rPr>
              <a:pPr/>
              <a:t>15</a:t>
            </a:fld>
            <a:endParaRPr lang="en-GB" altLang="en-US" sz="1400">
              <a:solidFill>
                <a:prstClr val="black"/>
              </a:solidFill>
            </a:endParaRPr>
          </a:p>
        </p:txBody>
      </p:sp>
      <p:sp>
        <p:nvSpPr>
          <p:cNvPr id="7171" name="Rectangle 2"/>
          <p:cNvSpPr>
            <a:spLocks noGrp="1" noChangeArrowheads="1"/>
          </p:cNvSpPr>
          <p:nvPr>
            <p:ph type="title"/>
          </p:nvPr>
        </p:nvSpPr>
        <p:spPr>
          <a:xfrm>
            <a:off x="722313" y="260648"/>
            <a:ext cx="7772400" cy="1008063"/>
          </a:xfrm>
        </p:spPr>
        <p:txBody>
          <a:bodyPr>
            <a:normAutofit/>
          </a:bodyPr>
          <a:lstStyle/>
          <a:p>
            <a:pPr eaLnBrk="1" hangingPunct="1"/>
            <a:r>
              <a:rPr lang="en-US" altLang="en-US" sz="2800" dirty="0"/>
              <a:t>A battery in an electrical circuit plays the same role as a pump in a water system.</a:t>
            </a:r>
          </a:p>
        </p:txBody>
      </p:sp>
      <p:pic>
        <p:nvPicPr>
          <p:cNvPr id="7172" name="Picture 4" descr="simplci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384766"/>
            <a:ext cx="5472335" cy="334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33662" y="5033724"/>
            <a:ext cx="4572000" cy="707886"/>
          </a:xfrm>
          <a:prstGeom prst="rect">
            <a:avLst/>
          </a:prstGeom>
        </p:spPr>
        <p:txBody>
          <a:bodyPr>
            <a:spAutoFit/>
          </a:bodyPr>
          <a:lstStyle/>
          <a:p>
            <a:r>
              <a:rPr lang="en-US" altLang="en-US" sz="2000" dirty="0">
                <a:latin typeface="Comic Sans MS" panose="030F0702030302020204" pitchFamily="66" charset="0"/>
              </a:rPr>
              <a:t>A battery establishes a difference of potential that can pump electrons</a:t>
            </a:r>
            <a:r>
              <a:rPr lang="tr-TR" altLang="en-US" sz="2000" dirty="0">
                <a:latin typeface="Comic Sans MS" panose="030F0702030302020204" pitchFamily="66" charset="0"/>
              </a:rPr>
              <a:t>.</a:t>
            </a:r>
            <a:r>
              <a:rPr lang="en-US" altLang="en-US" sz="2000" dirty="0">
                <a:latin typeface="Comic Sans MS" panose="030F0702030302020204" pitchFamily="66" charset="0"/>
              </a:rPr>
              <a:t> </a:t>
            </a:r>
            <a:endParaRPr lang="en-US" sz="2000" dirty="0"/>
          </a:p>
        </p:txBody>
      </p:sp>
      <p:sp>
        <p:nvSpPr>
          <p:cNvPr id="3" name="Rectangle 2"/>
          <p:cNvSpPr/>
          <p:nvPr/>
        </p:nvSpPr>
        <p:spPr>
          <a:xfrm>
            <a:off x="4887356" y="5033724"/>
            <a:ext cx="3816424" cy="1015663"/>
          </a:xfrm>
          <a:prstGeom prst="rect">
            <a:avLst/>
          </a:prstGeom>
        </p:spPr>
        <p:txBody>
          <a:bodyPr>
            <a:spAutoFit/>
          </a:bodyPr>
          <a:lstStyle/>
          <a:p>
            <a:r>
              <a:rPr lang="tr-TR" sz="2000" dirty="0">
                <a:latin typeface="Comic Sans MS" panose="030F0702030302020204" pitchFamily="66" charset="0"/>
              </a:rPr>
              <a:t>A </a:t>
            </a:r>
            <a:r>
              <a:rPr lang="tr-TR" sz="2000" dirty="0" err="1">
                <a:latin typeface="Comic Sans MS" panose="030F0702030302020204" pitchFamily="66" charset="0"/>
              </a:rPr>
              <a:t>battery</a:t>
            </a:r>
            <a:r>
              <a:rPr lang="tr-TR" sz="2000" dirty="0">
                <a:latin typeface="Comic Sans MS" panose="030F0702030302020204" pitchFamily="66" charset="0"/>
              </a:rPr>
              <a:t> </a:t>
            </a:r>
            <a:r>
              <a:rPr lang="tr-TR" sz="2000" dirty="0" err="1">
                <a:latin typeface="Comic Sans MS" panose="030F0702030302020204" pitchFamily="66" charset="0"/>
              </a:rPr>
              <a:t>pushes</a:t>
            </a:r>
            <a:r>
              <a:rPr lang="tr-TR" sz="2000" dirty="0">
                <a:latin typeface="Comic Sans MS" panose="030F0702030302020204" pitchFamily="66" charset="0"/>
              </a:rPr>
              <a:t> </a:t>
            </a:r>
            <a:r>
              <a:rPr lang="tr-TR" sz="2000" dirty="0" err="1">
                <a:latin typeface="Comic Sans MS" panose="030F0702030302020204" pitchFamily="66" charset="0"/>
              </a:rPr>
              <a:t>the</a:t>
            </a:r>
            <a:r>
              <a:rPr lang="tr-TR" sz="2000" dirty="0">
                <a:latin typeface="Comic Sans MS" panose="030F0702030302020204" pitchFamily="66" charset="0"/>
              </a:rPr>
              <a:t> </a:t>
            </a:r>
            <a:r>
              <a:rPr lang="tr-TR" sz="2000" dirty="0" err="1">
                <a:latin typeface="Comic Sans MS" panose="030F0702030302020204" pitchFamily="66" charset="0"/>
              </a:rPr>
              <a:t>electrons</a:t>
            </a:r>
            <a:r>
              <a:rPr lang="tr-TR" sz="2000" dirty="0">
                <a:latin typeface="Comic Sans MS" panose="030F0702030302020204" pitchFamily="66" charset="0"/>
              </a:rPr>
              <a:t> </a:t>
            </a:r>
            <a:r>
              <a:rPr lang="tr-TR" sz="2000" dirty="0" err="1">
                <a:latin typeface="Comic Sans MS" panose="030F0702030302020204" pitchFamily="66" charset="0"/>
              </a:rPr>
              <a:t>through</a:t>
            </a:r>
            <a:r>
              <a:rPr lang="tr-TR" sz="2000" dirty="0">
                <a:latin typeface="Comic Sans MS" panose="030F0702030302020204" pitchFamily="66" charset="0"/>
              </a:rPr>
              <a:t> </a:t>
            </a:r>
            <a:r>
              <a:rPr lang="tr-TR" sz="2000" dirty="0" err="1">
                <a:latin typeface="Comic Sans MS" panose="030F0702030302020204" pitchFamily="66" charset="0"/>
              </a:rPr>
              <a:t>the</a:t>
            </a:r>
            <a:r>
              <a:rPr lang="tr-TR" sz="2000" dirty="0">
                <a:latin typeface="Comic Sans MS" panose="030F0702030302020204" pitchFamily="66" charset="0"/>
              </a:rPr>
              <a:t> </a:t>
            </a:r>
            <a:r>
              <a:rPr lang="tr-TR" sz="2000" dirty="0" err="1">
                <a:latin typeface="Comic Sans MS" panose="030F0702030302020204" pitchFamily="66" charset="0"/>
              </a:rPr>
              <a:t>conductor</a:t>
            </a:r>
            <a:r>
              <a:rPr lang="tr-TR" sz="2000" dirty="0">
                <a:latin typeface="Comic Sans MS" panose="030F0702030302020204" pitchFamily="66" charset="0"/>
              </a:rPr>
              <a:t>.</a:t>
            </a:r>
          </a:p>
        </p:txBody>
      </p:sp>
    </p:spTree>
    <p:extLst>
      <p:ext uri="{BB962C8B-B14F-4D97-AF65-F5344CB8AC3E}">
        <p14:creationId xmlns:p14="http://schemas.microsoft.com/office/powerpoint/2010/main" val="3223561156"/>
      </p:ext>
    </p:extLst>
  </p:cSld>
  <p:clrMapOvr>
    <a:masterClrMapping/>
  </p:clrMapOvr>
  <p:transition>
    <p:plus/>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descr="Rectangle: Click to edit Master text styles&#10;Second level&#10;Third level&#10;Fourth level&#10;Fifth level"/>
          <p:cNvSpPr>
            <a:spLocks noGrp="1" noChangeArrowheads="1"/>
          </p:cNvSpPr>
          <p:nvPr>
            <p:ph idx="1"/>
          </p:nvPr>
        </p:nvSpPr>
        <p:spPr>
          <a:xfrm>
            <a:off x="670968" y="927100"/>
            <a:ext cx="8015831" cy="3582020"/>
          </a:xfrm>
        </p:spPr>
        <p:txBody>
          <a:bodyPr>
            <a:normAutofit/>
          </a:bodyPr>
          <a:lstStyle/>
          <a:p>
            <a:pPr>
              <a:buFont typeface="Wingdings" panose="05000000000000000000" pitchFamily="2" charset="2"/>
              <a:buChar char="Ø"/>
            </a:pPr>
            <a:r>
              <a:rPr lang="en-US" altLang="en-US" sz="2200" dirty="0">
                <a:cs typeface="Arial" panose="020B0604020202020204" pitchFamily="34" charset="0"/>
              </a:rPr>
              <a:t>Current is the amount of electric charge (coulombs) flowing </a:t>
            </a:r>
            <a:r>
              <a:rPr lang="tr-TR" altLang="en-US" sz="2200" dirty="0" err="1">
                <a:cs typeface="Arial" panose="020B0604020202020204" pitchFamily="34" charset="0"/>
              </a:rPr>
              <a:t>through</a:t>
            </a:r>
            <a:r>
              <a:rPr lang="tr-TR" altLang="en-US" sz="2200" dirty="0">
                <a:cs typeface="Arial" panose="020B0604020202020204" pitchFamily="34" charset="0"/>
              </a:rPr>
              <a:t> a </a:t>
            </a:r>
            <a:r>
              <a:rPr lang="tr-TR" altLang="en-US" sz="2200" dirty="0" err="1">
                <a:cs typeface="Arial" panose="020B0604020202020204" pitchFamily="34" charset="0"/>
              </a:rPr>
              <a:t>cross</a:t>
            </a:r>
            <a:r>
              <a:rPr lang="tr-TR" altLang="en-US" sz="2200" dirty="0">
                <a:cs typeface="Arial" panose="020B0604020202020204" pitchFamily="34" charset="0"/>
              </a:rPr>
              <a:t> </a:t>
            </a:r>
            <a:r>
              <a:rPr lang="tr-TR" altLang="en-US" sz="2200" dirty="0" err="1">
                <a:cs typeface="Arial" panose="020B0604020202020204" pitchFamily="34" charset="0"/>
              </a:rPr>
              <a:t>section</a:t>
            </a:r>
            <a:r>
              <a:rPr lang="tr-TR" altLang="en-US" sz="2200" dirty="0">
                <a:cs typeface="Arial" panose="020B0604020202020204" pitchFamily="34" charset="0"/>
              </a:rPr>
              <a:t> of a </a:t>
            </a:r>
            <a:r>
              <a:rPr lang="tr-TR" altLang="en-US" sz="2200" dirty="0" err="1">
                <a:cs typeface="Arial" panose="020B0604020202020204" pitchFamily="34" charset="0"/>
              </a:rPr>
              <a:t>conductor</a:t>
            </a:r>
            <a:r>
              <a:rPr lang="tr-TR" altLang="en-US" sz="2200" dirty="0">
                <a:cs typeface="Arial" panose="020B0604020202020204" pitchFamily="34" charset="0"/>
              </a:rPr>
              <a:t> in </a:t>
            </a:r>
            <a:r>
              <a:rPr lang="en-US" altLang="en-US" sz="2200" dirty="0">
                <a:cs typeface="Arial" panose="020B0604020202020204" pitchFamily="34" charset="0"/>
              </a:rPr>
              <a:t>one second. </a:t>
            </a:r>
          </a:p>
          <a:p>
            <a:pPr eaLnBrk="1" hangingPunct="1">
              <a:spcBef>
                <a:spcPts val="0"/>
              </a:spcBef>
              <a:buFont typeface="Wingdings" panose="05000000000000000000" pitchFamily="2" charset="2"/>
              <a:buChar char="Ø"/>
            </a:pPr>
            <a:endParaRPr lang="en-US" altLang="en-US" sz="800" dirty="0">
              <a:cs typeface="Arial" panose="020B0604020202020204" pitchFamily="34" charset="0"/>
            </a:endParaRPr>
          </a:p>
          <a:p>
            <a:pPr eaLnBrk="1" hangingPunct="1">
              <a:buFont typeface="Wingdings" panose="05000000000000000000" pitchFamily="2" charset="2"/>
              <a:buNone/>
            </a:pPr>
            <a:r>
              <a:rPr lang="en-US" altLang="en-US" sz="2200" dirty="0">
                <a:cs typeface="Arial" panose="020B0604020202020204" pitchFamily="34" charset="0"/>
              </a:rPr>
              <a:t>		    1 </a:t>
            </a:r>
            <a:r>
              <a:rPr lang="tr-TR" altLang="en-US" sz="2200" dirty="0">
                <a:cs typeface="Arial" panose="020B0604020202020204" pitchFamily="34" charset="0"/>
              </a:rPr>
              <a:t>A</a:t>
            </a:r>
            <a:r>
              <a:rPr lang="en-US" altLang="en-US" sz="2200" dirty="0" err="1">
                <a:cs typeface="Arial" panose="020B0604020202020204" pitchFamily="34" charset="0"/>
              </a:rPr>
              <a:t>mpere</a:t>
            </a:r>
            <a:r>
              <a:rPr lang="en-US" altLang="en-US" sz="2200" dirty="0">
                <a:cs typeface="Arial" panose="020B0604020202020204" pitchFamily="34" charset="0"/>
              </a:rPr>
              <a:t> = 1 </a:t>
            </a:r>
            <a:r>
              <a:rPr lang="tr-TR" altLang="en-US" sz="2200" dirty="0">
                <a:cs typeface="Arial" panose="020B0604020202020204" pitchFamily="34" charset="0"/>
              </a:rPr>
              <a:t>C</a:t>
            </a:r>
            <a:r>
              <a:rPr lang="en-US" altLang="en-US" sz="2200" dirty="0" err="1">
                <a:cs typeface="Arial" panose="020B0604020202020204" pitchFamily="34" charset="0"/>
              </a:rPr>
              <a:t>oulomb</a:t>
            </a:r>
            <a:r>
              <a:rPr lang="en-US" altLang="en-US" sz="2200" dirty="0">
                <a:cs typeface="Arial" panose="020B0604020202020204" pitchFamily="34" charset="0"/>
              </a:rPr>
              <a:t>/second</a:t>
            </a:r>
          </a:p>
          <a:p>
            <a:pPr eaLnBrk="1" hangingPunct="1">
              <a:buFont typeface="Wingdings" panose="05000000000000000000" pitchFamily="2" charset="2"/>
              <a:buNone/>
            </a:pPr>
            <a:endParaRPr lang="en-US" altLang="en-US" sz="800" dirty="0">
              <a:cs typeface="Arial" panose="020B0604020202020204" pitchFamily="34" charset="0"/>
            </a:endParaRPr>
          </a:p>
          <a:p>
            <a:pPr eaLnBrk="1" hangingPunct="1">
              <a:buFont typeface="Wingdings" panose="05000000000000000000" pitchFamily="2" charset="2"/>
              <a:buChar char="Ø"/>
            </a:pPr>
            <a:r>
              <a:rPr lang="en-US" altLang="en-US" sz="2200" dirty="0">
                <a:cs typeface="Arial" panose="020B0604020202020204" pitchFamily="34" charset="0"/>
              </a:rPr>
              <a:t>Electron flow is from a lower potential (voltage) to a higher potential (voltage).</a:t>
            </a:r>
            <a:endParaRPr lang="tr-TR" altLang="en-US" sz="2200" dirty="0">
              <a:cs typeface="Arial" panose="020B0604020202020204" pitchFamily="34" charset="0"/>
            </a:endParaRPr>
          </a:p>
          <a:p>
            <a:pPr>
              <a:buFont typeface="Wingdings" panose="05000000000000000000" pitchFamily="2" charset="2"/>
              <a:buChar char="Ø"/>
            </a:pPr>
            <a:r>
              <a:rPr lang="tr-TR" altLang="en-US" sz="2200" dirty="0" err="1">
                <a:cs typeface="Arial" panose="020B0604020202020204" pitchFamily="34" charset="0"/>
              </a:rPr>
              <a:t>Current</a:t>
            </a:r>
            <a:r>
              <a:rPr lang="en-US" altLang="en-US" sz="2200" dirty="0">
                <a:cs typeface="Arial" panose="020B0604020202020204" pitchFamily="34" charset="0"/>
              </a:rPr>
              <a:t> flow is from a </a:t>
            </a:r>
            <a:r>
              <a:rPr lang="tr-TR" altLang="en-US" sz="2200" dirty="0" err="1">
                <a:cs typeface="Arial" panose="020B0604020202020204" pitchFamily="34" charset="0"/>
              </a:rPr>
              <a:t>higher</a:t>
            </a:r>
            <a:r>
              <a:rPr lang="en-US" altLang="en-US" sz="2200" dirty="0">
                <a:cs typeface="Arial" panose="020B0604020202020204" pitchFamily="34" charset="0"/>
              </a:rPr>
              <a:t> potential (voltage) to a </a:t>
            </a:r>
            <a:r>
              <a:rPr lang="tr-TR" altLang="en-US" sz="2200" dirty="0" err="1">
                <a:cs typeface="Arial" panose="020B0604020202020204" pitchFamily="34" charset="0"/>
              </a:rPr>
              <a:t>lower</a:t>
            </a:r>
            <a:r>
              <a:rPr lang="en-US" altLang="en-US" sz="2200" dirty="0">
                <a:cs typeface="Arial" panose="020B0604020202020204" pitchFamily="34" charset="0"/>
              </a:rPr>
              <a:t> potential (voltage).</a:t>
            </a:r>
            <a:endParaRPr lang="en-US" altLang="en-US" sz="2200" dirty="0"/>
          </a:p>
        </p:txBody>
      </p:sp>
      <p:sp>
        <p:nvSpPr>
          <p:cNvPr id="23554" name="Slide Number Placeholder 5"/>
          <p:cNvSpPr>
            <a:spLocks noGrp="1"/>
          </p:cNvSpPr>
          <p:nvPr>
            <p:ph type="sldNum" sz="quarter" idx="10"/>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43638EAE-D7AB-4206-B3E9-B2D9AD78E040}" type="slidenum">
              <a:rPr lang="en-GB" altLang="en-US" sz="1400">
                <a:solidFill>
                  <a:prstClr val="black"/>
                </a:solidFill>
              </a:rPr>
              <a:pPr/>
              <a:t>16</a:t>
            </a:fld>
            <a:endParaRPr lang="en-GB" altLang="en-US" sz="1400">
              <a:solidFill>
                <a:prstClr val="black"/>
              </a:solidFill>
            </a:endParaRPr>
          </a:p>
        </p:txBody>
      </p:sp>
      <p:sp>
        <p:nvSpPr>
          <p:cNvPr id="230402" name="Rectangle 2"/>
          <p:cNvSpPr>
            <a:spLocks noGrp="1" noChangeArrowheads="1"/>
          </p:cNvSpPr>
          <p:nvPr>
            <p:ph type="title"/>
          </p:nvPr>
        </p:nvSpPr>
        <p:spPr>
          <a:xfrm>
            <a:off x="468312" y="203885"/>
            <a:ext cx="2231479" cy="646331"/>
          </a:xfrm>
          <a:solidFill>
            <a:schemeClr val="bg1"/>
          </a:solidFill>
          <a:ln>
            <a:noFill/>
          </a:ln>
          <a:effectLst/>
        </p:spPr>
        <p:txBody>
          <a:bodyPr vert="horz" wrap="square" lIns="91440" tIns="45720" rIns="91440" bIns="45720" rtlCol="0" anchor="ctr">
            <a:spAutoFit/>
          </a:bodyPr>
          <a:lstStyle/>
          <a:p>
            <a:pPr algn="l" fontAlgn="base">
              <a:spcAft>
                <a:spcPct val="0"/>
              </a:spcAft>
            </a:pPr>
            <a:r>
              <a:rPr lang="en-US" altLang="en-US" sz="3600" dirty="0">
                <a:effectLst>
                  <a:outerShdw blurRad="38100" dist="38100" dir="2700000" algn="tl">
                    <a:srgbClr val="000000">
                      <a:alpha val="43137"/>
                    </a:srgbClr>
                  </a:outerShdw>
                </a:effectLst>
                <a:ea typeface="+mn-ea"/>
                <a:cs typeface="+mn-cs"/>
              </a:rPr>
              <a:t>Current</a:t>
            </a:r>
          </a:p>
        </p:txBody>
      </p:sp>
      <p:sp>
        <p:nvSpPr>
          <p:cNvPr id="23557" name="Rectangle 4"/>
          <p:cNvSpPr>
            <a:spLocks noChangeArrowheads="1"/>
          </p:cNvSpPr>
          <p:nvPr/>
        </p:nvSpPr>
        <p:spPr bwMode="auto">
          <a:xfrm>
            <a:off x="2244725" y="2800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5445" y="3955664"/>
            <a:ext cx="2701280" cy="2606735"/>
          </a:xfrm>
          <a:prstGeom prst="rect">
            <a:avLst/>
          </a:prstGeom>
        </p:spPr>
      </p:pic>
      <p:sp>
        <p:nvSpPr>
          <p:cNvPr id="8" name="Line 42"/>
          <p:cNvSpPr>
            <a:spLocks noChangeShapeType="1"/>
          </p:cNvSpPr>
          <p:nvPr/>
        </p:nvSpPr>
        <p:spPr bwMode="auto">
          <a:xfrm flipV="1">
            <a:off x="2441811" y="4765355"/>
            <a:ext cx="151804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latin typeface="Comic Sans MS" panose="030F0702030302020204" pitchFamily="66" charset="0"/>
            </a:endParaRPr>
          </a:p>
        </p:txBody>
      </p:sp>
      <p:sp>
        <p:nvSpPr>
          <p:cNvPr id="9" name="Rectangle 8"/>
          <p:cNvSpPr/>
          <p:nvPr/>
        </p:nvSpPr>
        <p:spPr>
          <a:xfrm>
            <a:off x="583635" y="4542692"/>
            <a:ext cx="2044149" cy="369332"/>
          </a:xfrm>
          <a:prstGeom prst="rect">
            <a:avLst/>
          </a:prstGeom>
        </p:spPr>
        <p:txBody>
          <a:bodyPr wrap="none">
            <a:spAutoFit/>
          </a:bodyPr>
          <a:lstStyle/>
          <a:p>
            <a:r>
              <a:rPr lang="tr-TR" altLang="en-US" b="1" u="sng" dirty="0" err="1">
                <a:solidFill>
                  <a:prstClr val="black"/>
                </a:solidFill>
                <a:latin typeface="Comic Sans MS" panose="030F0702030302020204" pitchFamily="66" charset="0"/>
                <a:cs typeface="Arial" panose="020B0604020202020204" pitchFamily="34" charset="0"/>
              </a:rPr>
              <a:t>higher</a:t>
            </a:r>
            <a:r>
              <a:rPr lang="en-US" altLang="en-US" b="1" u="sng" dirty="0">
                <a:solidFill>
                  <a:prstClr val="black"/>
                </a:solidFill>
                <a:latin typeface="Comic Sans MS" panose="030F0702030302020204" pitchFamily="66" charset="0"/>
                <a:cs typeface="Arial" panose="020B0604020202020204" pitchFamily="34" charset="0"/>
              </a:rPr>
              <a:t> potential </a:t>
            </a:r>
            <a:endParaRPr lang="tr-TR" b="1" u="sng" dirty="0"/>
          </a:p>
        </p:txBody>
      </p:sp>
      <p:sp>
        <p:nvSpPr>
          <p:cNvPr id="10" name="Line 42"/>
          <p:cNvSpPr>
            <a:spLocks noChangeShapeType="1"/>
          </p:cNvSpPr>
          <p:nvPr/>
        </p:nvSpPr>
        <p:spPr bwMode="auto">
          <a:xfrm flipV="1">
            <a:off x="2441811" y="5864291"/>
            <a:ext cx="151804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latin typeface="Comic Sans MS" panose="030F0702030302020204" pitchFamily="66" charset="0"/>
            </a:endParaRPr>
          </a:p>
        </p:txBody>
      </p:sp>
      <p:sp>
        <p:nvSpPr>
          <p:cNvPr id="12" name="Rectangle 11"/>
          <p:cNvSpPr/>
          <p:nvPr/>
        </p:nvSpPr>
        <p:spPr>
          <a:xfrm>
            <a:off x="583635" y="5679625"/>
            <a:ext cx="1935145" cy="369332"/>
          </a:xfrm>
          <a:prstGeom prst="rect">
            <a:avLst/>
          </a:prstGeom>
        </p:spPr>
        <p:txBody>
          <a:bodyPr wrap="none">
            <a:spAutoFit/>
          </a:bodyPr>
          <a:lstStyle/>
          <a:p>
            <a:r>
              <a:rPr lang="tr-TR" altLang="en-US" b="1" u="sng" dirty="0" err="1">
                <a:solidFill>
                  <a:prstClr val="black"/>
                </a:solidFill>
                <a:latin typeface="Comic Sans MS" panose="030F0702030302020204" pitchFamily="66" charset="0"/>
                <a:cs typeface="Arial" panose="020B0604020202020204" pitchFamily="34" charset="0"/>
              </a:rPr>
              <a:t>lower</a:t>
            </a:r>
            <a:r>
              <a:rPr lang="en-US" altLang="en-US" b="1" u="sng" dirty="0">
                <a:solidFill>
                  <a:prstClr val="black"/>
                </a:solidFill>
                <a:latin typeface="Comic Sans MS" panose="030F0702030302020204" pitchFamily="66" charset="0"/>
                <a:cs typeface="Arial" panose="020B0604020202020204" pitchFamily="34" charset="0"/>
              </a:rPr>
              <a:t> potential </a:t>
            </a:r>
            <a:endParaRPr lang="tr-TR" b="1" u="sng" dirty="0"/>
          </a:p>
        </p:txBody>
      </p:sp>
      <p:sp>
        <p:nvSpPr>
          <p:cNvPr id="13" name="Line 42"/>
          <p:cNvSpPr>
            <a:spLocks noChangeShapeType="1"/>
          </p:cNvSpPr>
          <p:nvPr/>
        </p:nvSpPr>
        <p:spPr bwMode="auto">
          <a:xfrm flipV="1">
            <a:off x="4788024" y="4365104"/>
            <a:ext cx="1044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latin typeface="Comic Sans MS" panose="030F0702030302020204" pitchFamily="66" charset="0"/>
            </a:endParaRPr>
          </a:p>
        </p:txBody>
      </p:sp>
      <p:sp>
        <p:nvSpPr>
          <p:cNvPr id="14" name="Rectangle 13"/>
          <p:cNvSpPr/>
          <p:nvPr/>
        </p:nvSpPr>
        <p:spPr>
          <a:xfrm>
            <a:off x="4678883" y="4401875"/>
            <a:ext cx="1897851" cy="523220"/>
          </a:xfrm>
          <a:prstGeom prst="rect">
            <a:avLst/>
          </a:prstGeom>
        </p:spPr>
        <p:txBody>
          <a:bodyPr wrap="square">
            <a:spAutoFit/>
          </a:bodyPr>
          <a:lstStyle/>
          <a:p>
            <a:r>
              <a:rPr lang="tr-TR" altLang="en-US" sz="1400" b="1" u="sng" dirty="0" err="1">
                <a:solidFill>
                  <a:prstClr val="black"/>
                </a:solidFill>
                <a:latin typeface="Comic Sans MS" panose="030F0702030302020204" pitchFamily="66" charset="0"/>
                <a:cs typeface="Arial" panose="020B0604020202020204" pitchFamily="34" charset="0"/>
              </a:rPr>
              <a:t>Direction</a:t>
            </a:r>
            <a:r>
              <a:rPr lang="tr-TR" altLang="en-US" sz="1400" b="1" u="sng" dirty="0">
                <a:solidFill>
                  <a:prstClr val="black"/>
                </a:solidFill>
                <a:latin typeface="Comic Sans MS" panose="030F0702030302020204" pitchFamily="66" charset="0"/>
                <a:cs typeface="Arial" panose="020B0604020202020204" pitchFamily="34" charset="0"/>
              </a:rPr>
              <a:t> of </a:t>
            </a:r>
            <a:r>
              <a:rPr lang="tr-TR" altLang="en-US" sz="1400" b="1" u="sng" dirty="0" err="1">
                <a:solidFill>
                  <a:prstClr val="black"/>
                </a:solidFill>
                <a:latin typeface="Comic Sans MS" panose="030F0702030302020204" pitchFamily="66" charset="0"/>
                <a:cs typeface="Arial" panose="020B0604020202020204" pitchFamily="34" charset="0"/>
              </a:rPr>
              <a:t>current</a:t>
            </a:r>
            <a:r>
              <a:rPr lang="tr-TR" altLang="en-US" sz="1400" b="1" u="sng" dirty="0">
                <a:solidFill>
                  <a:prstClr val="black"/>
                </a:solidFill>
                <a:latin typeface="Comic Sans MS" panose="030F0702030302020204" pitchFamily="66" charset="0"/>
                <a:cs typeface="Arial" panose="020B0604020202020204" pitchFamily="34" charset="0"/>
              </a:rPr>
              <a:t> </a:t>
            </a:r>
            <a:r>
              <a:rPr lang="tr-TR" altLang="en-US" sz="1400" b="1" u="sng" dirty="0" err="1">
                <a:solidFill>
                  <a:prstClr val="black"/>
                </a:solidFill>
                <a:latin typeface="Comic Sans MS" panose="030F0702030302020204" pitchFamily="66" charset="0"/>
                <a:cs typeface="Arial" panose="020B0604020202020204" pitchFamily="34" charset="0"/>
              </a:rPr>
              <a:t>flow</a:t>
            </a:r>
            <a:endParaRPr lang="tr-TR" sz="1400" b="1" u="sng" dirty="0"/>
          </a:p>
        </p:txBody>
      </p:sp>
    </p:spTree>
    <p:extLst>
      <p:ext uri="{BB962C8B-B14F-4D97-AF65-F5344CB8AC3E}">
        <p14:creationId xmlns:p14="http://schemas.microsoft.com/office/powerpoint/2010/main" val="3117562106"/>
      </p:ext>
    </p:extLst>
  </p:cSld>
  <p:clrMapOvr>
    <a:masterClrMapping/>
  </p:clrMapOvr>
  <p:transition>
    <p:plus/>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9663A49D-DDEC-45A5-89A0-18921C09BF05}" type="slidenum">
              <a:rPr lang="en-GB" altLang="en-US" sz="1400">
                <a:solidFill>
                  <a:prstClr val="black"/>
                </a:solidFill>
              </a:rPr>
              <a:pPr/>
              <a:t>17</a:t>
            </a:fld>
            <a:endParaRPr lang="en-GB" altLang="en-US" sz="1400">
              <a:solidFill>
                <a:prstClr val="black"/>
              </a:solidFill>
            </a:endParaRPr>
          </a:p>
        </p:txBody>
      </p:sp>
      <p:grpSp>
        <p:nvGrpSpPr>
          <p:cNvPr id="128002" name="Group 2"/>
          <p:cNvGrpSpPr>
            <a:grpSpLocks/>
          </p:cNvGrpSpPr>
          <p:nvPr/>
        </p:nvGrpSpPr>
        <p:grpSpPr bwMode="auto">
          <a:xfrm>
            <a:off x="762000" y="2971800"/>
            <a:ext cx="7162800" cy="533400"/>
            <a:chOff x="1488" y="1728"/>
            <a:chExt cx="4512" cy="336"/>
          </a:xfrm>
        </p:grpSpPr>
        <p:sp>
          <p:nvSpPr>
            <p:cNvPr id="26637" name="Oval 3"/>
            <p:cNvSpPr>
              <a:spLocks noChangeArrowheads="1"/>
            </p:cNvSpPr>
            <p:nvPr/>
          </p:nvSpPr>
          <p:spPr bwMode="auto">
            <a:xfrm>
              <a:off x="1488" y="1824"/>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38" name="Oval 4"/>
            <p:cNvSpPr>
              <a:spLocks noChangeArrowheads="1"/>
            </p:cNvSpPr>
            <p:nvPr/>
          </p:nvSpPr>
          <p:spPr bwMode="auto">
            <a:xfrm>
              <a:off x="1680" y="1920"/>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39" name="Oval 5"/>
            <p:cNvSpPr>
              <a:spLocks noChangeArrowheads="1"/>
            </p:cNvSpPr>
            <p:nvPr/>
          </p:nvSpPr>
          <p:spPr bwMode="auto">
            <a:xfrm>
              <a:off x="1872" y="1776"/>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40" name="Oval 6"/>
            <p:cNvSpPr>
              <a:spLocks noChangeArrowheads="1"/>
            </p:cNvSpPr>
            <p:nvPr/>
          </p:nvSpPr>
          <p:spPr bwMode="auto">
            <a:xfrm>
              <a:off x="2064" y="1920"/>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41" name="Oval 7"/>
            <p:cNvSpPr>
              <a:spLocks noChangeArrowheads="1"/>
            </p:cNvSpPr>
            <p:nvPr/>
          </p:nvSpPr>
          <p:spPr bwMode="auto">
            <a:xfrm>
              <a:off x="2256" y="1776"/>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42" name="Oval 8"/>
            <p:cNvSpPr>
              <a:spLocks noChangeArrowheads="1"/>
            </p:cNvSpPr>
            <p:nvPr/>
          </p:nvSpPr>
          <p:spPr bwMode="auto">
            <a:xfrm>
              <a:off x="2448" y="1920"/>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43" name="Oval 9"/>
            <p:cNvSpPr>
              <a:spLocks noChangeArrowheads="1"/>
            </p:cNvSpPr>
            <p:nvPr/>
          </p:nvSpPr>
          <p:spPr bwMode="auto">
            <a:xfrm>
              <a:off x="2592" y="1776"/>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44" name="Oval 10"/>
            <p:cNvSpPr>
              <a:spLocks noChangeArrowheads="1"/>
            </p:cNvSpPr>
            <p:nvPr/>
          </p:nvSpPr>
          <p:spPr bwMode="auto">
            <a:xfrm>
              <a:off x="2784" y="1872"/>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45" name="Oval 11"/>
            <p:cNvSpPr>
              <a:spLocks noChangeArrowheads="1"/>
            </p:cNvSpPr>
            <p:nvPr/>
          </p:nvSpPr>
          <p:spPr bwMode="auto">
            <a:xfrm>
              <a:off x="2976" y="1728"/>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46" name="Oval 12"/>
            <p:cNvSpPr>
              <a:spLocks noChangeArrowheads="1"/>
            </p:cNvSpPr>
            <p:nvPr/>
          </p:nvSpPr>
          <p:spPr bwMode="auto">
            <a:xfrm>
              <a:off x="3168" y="1872"/>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47" name="Oval 13"/>
            <p:cNvSpPr>
              <a:spLocks noChangeArrowheads="1"/>
            </p:cNvSpPr>
            <p:nvPr/>
          </p:nvSpPr>
          <p:spPr bwMode="auto">
            <a:xfrm>
              <a:off x="3360" y="1728"/>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48" name="Oval 14"/>
            <p:cNvSpPr>
              <a:spLocks noChangeArrowheads="1"/>
            </p:cNvSpPr>
            <p:nvPr/>
          </p:nvSpPr>
          <p:spPr bwMode="auto">
            <a:xfrm>
              <a:off x="3552" y="1872"/>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49" name="Oval 15"/>
            <p:cNvSpPr>
              <a:spLocks noChangeArrowheads="1"/>
            </p:cNvSpPr>
            <p:nvPr/>
          </p:nvSpPr>
          <p:spPr bwMode="auto">
            <a:xfrm>
              <a:off x="3744" y="1776"/>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50" name="Oval 16"/>
            <p:cNvSpPr>
              <a:spLocks noChangeArrowheads="1"/>
            </p:cNvSpPr>
            <p:nvPr/>
          </p:nvSpPr>
          <p:spPr bwMode="auto">
            <a:xfrm>
              <a:off x="3936" y="1872"/>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51" name="Oval 17"/>
            <p:cNvSpPr>
              <a:spLocks noChangeArrowheads="1"/>
            </p:cNvSpPr>
            <p:nvPr/>
          </p:nvSpPr>
          <p:spPr bwMode="auto">
            <a:xfrm>
              <a:off x="4128" y="1728"/>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52" name="Oval 18"/>
            <p:cNvSpPr>
              <a:spLocks noChangeArrowheads="1"/>
            </p:cNvSpPr>
            <p:nvPr/>
          </p:nvSpPr>
          <p:spPr bwMode="auto">
            <a:xfrm>
              <a:off x="4320" y="1872"/>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53" name="Oval 19"/>
            <p:cNvSpPr>
              <a:spLocks noChangeArrowheads="1"/>
            </p:cNvSpPr>
            <p:nvPr/>
          </p:nvSpPr>
          <p:spPr bwMode="auto">
            <a:xfrm>
              <a:off x="4512" y="1728"/>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54" name="Oval 20"/>
            <p:cNvSpPr>
              <a:spLocks noChangeArrowheads="1"/>
            </p:cNvSpPr>
            <p:nvPr/>
          </p:nvSpPr>
          <p:spPr bwMode="auto">
            <a:xfrm>
              <a:off x="4704" y="1872"/>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55" name="Oval 21"/>
            <p:cNvSpPr>
              <a:spLocks noChangeArrowheads="1"/>
            </p:cNvSpPr>
            <p:nvPr/>
          </p:nvSpPr>
          <p:spPr bwMode="auto">
            <a:xfrm>
              <a:off x="4896" y="1776"/>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56" name="Oval 22"/>
            <p:cNvSpPr>
              <a:spLocks noChangeArrowheads="1"/>
            </p:cNvSpPr>
            <p:nvPr/>
          </p:nvSpPr>
          <p:spPr bwMode="auto">
            <a:xfrm>
              <a:off x="5088" y="1872"/>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57" name="Oval 23"/>
            <p:cNvSpPr>
              <a:spLocks noChangeArrowheads="1"/>
            </p:cNvSpPr>
            <p:nvPr/>
          </p:nvSpPr>
          <p:spPr bwMode="auto">
            <a:xfrm>
              <a:off x="5280" y="1728"/>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58" name="Oval 24"/>
            <p:cNvSpPr>
              <a:spLocks noChangeArrowheads="1"/>
            </p:cNvSpPr>
            <p:nvPr/>
          </p:nvSpPr>
          <p:spPr bwMode="auto">
            <a:xfrm>
              <a:off x="5472" y="1872"/>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59" name="Oval 25"/>
            <p:cNvSpPr>
              <a:spLocks noChangeArrowheads="1"/>
            </p:cNvSpPr>
            <p:nvPr/>
          </p:nvSpPr>
          <p:spPr bwMode="auto">
            <a:xfrm>
              <a:off x="5664" y="1728"/>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60" name="Oval 26"/>
            <p:cNvSpPr>
              <a:spLocks noChangeArrowheads="1"/>
            </p:cNvSpPr>
            <p:nvPr/>
          </p:nvSpPr>
          <p:spPr bwMode="auto">
            <a:xfrm>
              <a:off x="5856" y="1872"/>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grpSp>
      <p:grpSp>
        <p:nvGrpSpPr>
          <p:cNvPr id="128027" name="Group 27"/>
          <p:cNvGrpSpPr>
            <a:grpSpLocks/>
          </p:cNvGrpSpPr>
          <p:nvPr/>
        </p:nvGrpSpPr>
        <p:grpSpPr bwMode="auto">
          <a:xfrm>
            <a:off x="914400" y="3875088"/>
            <a:ext cx="3813175" cy="461962"/>
            <a:chOff x="576" y="2441"/>
            <a:chExt cx="2402" cy="291"/>
          </a:xfrm>
        </p:grpSpPr>
        <p:sp>
          <p:nvSpPr>
            <p:cNvPr id="26635" name="Text Box 28"/>
            <p:cNvSpPr txBox="1">
              <a:spLocks noChangeArrowheads="1"/>
            </p:cNvSpPr>
            <p:nvPr/>
          </p:nvSpPr>
          <p:spPr bwMode="auto">
            <a:xfrm>
              <a:off x="1449" y="2441"/>
              <a:ext cx="152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400" dirty="0">
                  <a:solidFill>
                    <a:prstClr val="black"/>
                  </a:solidFill>
                  <a:latin typeface="Comic Sans MS" panose="030F0702030302020204" pitchFamily="66" charset="0"/>
                </a:rPr>
                <a:t>electron motion</a:t>
              </a:r>
            </a:p>
          </p:txBody>
        </p:sp>
        <p:sp>
          <p:nvSpPr>
            <p:cNvPr id="26636" name="Line 29"/>
            <p:cNvSpPr>
              <a:spLocks noChangeShapeType="1"/>
            </p:cNvSpPr>
            <p:nvPr/>
          </p:nvSpPr>
          <p:spPr bwMode="auto">
            <a:xfrm flipH="1">
              <a:off x="576" y="2592"/>
              <a:ext cx="672" cy="0"/>
            </a:xfrm>
            <a:prstGeom prst="line">
              <a:avLst/>
            </a:prstGeom>
            <a:noFill/>
            <a:ln w="762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400">
                <a:solidFill>
                  <a:prstClr val="black"/>
                </a:solidFill>
                <a:latin typeface="Comic Sans MS" panose="030F0702030302020204" pitchFamily="66" charset="0"/>
              </a:endParaRPr>
            </a:p>
          </p:txBody>
        </p:sp>
      </p:grpSp>
      <p:grpSp>
        <p:nvGrpSpPr>
          <p:cNvPr id="128030" name="Group 30"/>
          <p:cNvGrpSpPr>
            <a:grpSpLocks/>
          </p:cNvGrpSpPr>
          <p:nvPr/>
        </p:nvGrpSpPr>
        <p:grpSpPr bwMode="auto">
          <a:xfrm>
            <a:off x="3030538" y="4552950"/>
            <a:ext cx="4741863" cy="461963"/>
            <a:chOff x="1909" y="2868"/>
            <a:chExt cx="2987" cy="291"/>
          </a:xfrm>
        </p:grpSpPr>
        <p:sp>
          <p:nvSpPr>
            <p:cNvPr id="26633" name="Text Box 31"/>
            <p:cNvSpPr txBox="1">
              <a:spLocks noChangeArrowheads="1"/>
            </p:cNvSpPr>
            <p:nvPr/>
          </p:nvSpPr>
          <p:spPr bwMode="auto">
            <a:xfrm>
              <a:off x="1909" y="2868"/>
              <a:ext cx="169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tr-TR" altLang="en-US" sz="2400" dirty="0">
                  <a:solidFill>
                    <a:prstClr val="black"/>
                  </a:solidFill>
                  <a:latin typeface="Comic Sans MS" panose="030F0702030302020204" pitchFamily="66" charset="0"/>
                </a:rPr>
                <a:t>C</a:t>
              </a:r>
              <a:r>
                <a:rPr lang="en-US" altLang="en-US" sz="2400" dirty="0" err="1">
                  <a:solidFill>
                    <a:prstClr val="black"/>
                  </a:solidFill>
                  <a:latin typeface="Comic Sans MS" panose="030F0702030302020204" pitchFamily="66" charset="0"/>
                </a:rPr>
                <a:t>urrent</a:t>
              </a:r>
              <a:r>
                <a:rPr lang="en-US" altLang="en-US" sz="2400" dirty="0">
                  <a:solidFill>
                    <a:prstClr val="black"/>
                  </a:solidFill>
                  <a:latin typeface="Comic Sans MS" panose="030F0702030302020204" pitchFamily="66" charset="0"/>
                </a:rPr>
                <a:t> direction</a:t>
              </a:r>
            </a:p>
          </p:txBody>
        </p:sp>
        <p:sp>
          <p:nvSpPr>
            <p:cNvPr id="26634" name="Line 32"/>
            <p:cNvSpPr>
              <a:spLocks noChangeShapeType="1"/>
            </p:cNvSpPr>
            <p:nvPr/>
          </p:nvSpPr>
          <p:spPr bwMode="auto">
            <a:xfrm>
              <a:off x="4224" y="3060"/>
              <a:ext cx="672" cy="0"/>
            </a:xfrm>
            <a:prstGeom prst="line">
              <a:avLst/>
            </a:prstGeom>
            <a:noFill/>
            <a:ln w="7620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400">
                <a:solidFill>
                  <a:prstClr val="black"/>
                </a:solidFill>
                <a:latin typeface="Comic Sans MS" panose="030F0702030302020204" pitchFamily="66" charset="0"/>
              </a:endParaRPr>
            </a:p>
          </p:txBody>
        </p:sp>
      </p:grpSp>
      <p:sp>
        <p:nvSpPr>
          <p:cNvPr id="26630" name="Text Box 33"/>
          <p:cNvSpPr txBox="1">
            <a:spLocks noChangeArrowheads="1"/>
          </p:cNvSpPr>
          <p:nvPr/>
        </p:nvSpPr>
        <p:spPr bwMode="auto">
          <a:xfrm>
            <a:off x="425450" y="423640"/>
            <a:ext cx="7499350" cy="641350"/>
          </a:xfrm>
          <a:prstGeom prst="rect">
            <a:avLst/>
          </a:prstGeom>
          <a:solidFill>
            <a:schemeClr val="bg1"/>
          </a:solidFill>
          <a:ln>
            <a:noFill/>
          </a:ln>
          <a:effectLst/>
          <a:extLst/>
        </p:spPr>
        <p:txBody>
          <a:bodyPr vert="horz" wrap="square" lIns="91440" tIns="45720" rIns="91440" bIns="45720" rtlCol="0" anchor="ctr">
            <a:spAutoFit/>
          </a:bodyPr>
          <a:lstStyle>
            <a:defPPr>
              <a:defRPr lang="tr-TR"/>
            </a:defPPr>
            <a:lvl1pPr defTabSz="914400" eaLnBrk="1" latinLnBrk="0" hangingPunct="1">
              <a:buNone/>
              <a:defRPr sz="3600">
                <a:effectLst>
                  <a:outerShdw blurRad="38100" dist="38100" dir="2700000" algn="tl">
                    <a:srgbClr val="000000">
                      <a:alpha val="43137"/>
                    </a:srgbClr>
                  </a:outerShdw>
                </a:effectLst>
                <a:latin typeface="Comic Sans MS" panose="030F0702030302020204" pitchFamily="66" charset="0"/>
              </a:defRPr>
            </a:lvl1pPr>
          </a:lstStyle>
          <a:p>
            <a:r>
              <a:rPr lang="en-US" altLang="en-US" dirty="0">
                <a:solidFill>
                  <a:prstClr val="black"/>
                </a:solidFill>
              </a:rPr>
              <a:t>Sign Convention for Current Flow</a:t>
            </a:r>
          </a:p>
        </p:txBody>
      </p:sp>
      <p:sp>
        <p:nvSpPr>
          <p:cNvPr id="128034" name="Text Box 34"/>
          <p:cNvSpPr txBox="1">
            <a:spLocks noChangeArrowheads="1"/>
          </p:cNvSpPr>
          <p:nvPr/>
        </p:nvSpPr>
        <p:spPr bwMode="auto">
          <a:xfrm>
            <a:off x="1141413" y="1420813"/>
            <a:ext cx="49808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Tx/>
              <a:buChar char="•"/>
            </a:pPr>
            <a:r>
              <a:rPr lang="en-US" altLang="en-US" sz="2400" dirty="0">
                <a:solidFill>
                  <a:prstClr val="black"/>
                </a:solidFill>
                <a:latin typeface="Comic Sans MS" panose="030F0702030302020204" pitchFamily="66" charset="0"/>
              </a:rPr>
              <a:t> Electrons carry negative charge</a:t>
            </a:r>
          </a:p>
        </p:txBody>
      </p:sp>
      <p:sp>
        <p:nvSpPr>
          <p:cNvPr id="128035" name="Text Box 35"/>
          <p:cNvSpPr txBox="1">
            <a:spLocks noChangeArrowheads="1"/>
          </p:cNvSpPr>
          <p:nvPr/>
        </p:nvSpPr>
        <p:spPr bwMode="auto">
          <a:xfrm>
            <a:off x="1141413" y="2030413"/>
            <a:ext cx="5537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Tx/>
              <a:buChar char="•"/>
            </a:pPr>
            <a:r>
              <a:rPr lang="en-US" altLang="en-US" sz="2400" dirty="0">
                <a:solidFill>
                  <a:prstClr val="black"/>
                </a:solidFill>
                <a:latin typeface="Comic Sans MS" panose="030F0702030302020204" pitchFamily="66" charset="0"/>
              </a:rPr>
              <a:t> </a:t>
            </a:r>
            <a:r>
              <a:rPr lang="tr-TR" altLang="en-US" sz="2400" dirty="0">
                <a:solidFill>
                  <a:prstClr val="black"/>
                </a:solidFill>
                <a:latin typeface="Comic Sans MS" panose="030F0702030302020204" pitchFamily="66" charset="0"/>
              </a:rPr>
              <a:t>C</a:t>
            </a:r>
            <a:r>
              <a:rPr lang="en-US" altLang="en-US" sz="2400" dirty="0" err="1">
                <a:solidFill>
                  <a:prstClr val="black"/>
                </a:solidFill>
                <a:latin typeface="Comic Sans MS" panose="030F0702030302020204" pitchFamily="66" charset="0"/>
              </a:rPr>
              <a:t>urrent</a:t>
            </a:r>
            <a:r>
              <a:rPr lang="en-US" altLang="en-US" sz="2400" dirty="0">
                <a:solidFill>
                  <a:prstClr val="black"/>
                </a:solidFill>
                <a:latin typeface="Comic Sans MS" panose="030F0702030302020204" pitchFamily="66" charset="0"/>
              </a:rPr>
              <a:t> flow is in opposite direction</a:t>
            </a:r>
          </a:p>
        </p:txBody>
      </p:sp>
    </p:spTree>
    <p:custDataLst>
      <p:tags r:id="rId1"/>
    </p:custDataLst>
    <p:extLst>
      <p:ext uri="{BB962C8B-B14F-4D97-AF65-F5344CB8AC3E}">
        <p14:creationId xmlns:p14="http://schemas.microsoft.com/office/powerpoint/2010/main" val="3066282773"/>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0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a:xfrm>
            <a:off x="217488" y="211624"/>
            <a:ext cx="3527425" cy="523220"/>
          </a:xfrm>
          <a:solidFill>
            <a:schemeClr val="bg1"/>
          </a:solidFill>
          <a:ln>
            <a:noFill/>
          </a:ln>
          <a:effectLst/>
        </p:spPr>
        <p:txBody>
          <a:bodyPr vert="horz" wrap="square" lIns="91440" tIns="45720" rIns="91440" bIns="45720" rtlCol="0" anchor="ctr">
            <a:spAutoFit/>
          </a:bodyPr>
          <a:lstStyle/>
          <a:p>
            <a:pPr algn="l" fontAlgn="base">
              <a:spcAft>
                <a:spcPct val="0"/>
              </a:spcAft>
            </a:pPr>
            <a:r>
              <a:rPr lang="en-US" altLang="en-US" sz="2800" dirty="0">
                <a:effectLst>
                  <a:outerShdw blurRad="38100" dist="38100" dir="2700000" algn="tl">
                    <a:srgbClr val="000000">
                      <a:alpha val="43137"/>
                    </a:srgbClr>
                  </a:outerShdw>
                </a:effectLst>
                <a:ea typeface="+mn-ea"/>
                <a:cs typeface="+mn-cs"/>
              </a:rPr>
              <a:t>Current Flow</a:t>
            </a:r>
          </a:p>
        </p:txBody>
      </p:sp>
      <p:sp>
        <p:nvSpPr>
          <p:cNvPr id="34818" name="Slide Number Placeholder 4"/>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19D36BB5-549B-4ED7-B933-74848D6308E5}" type="slidenum">
              <a:rPr lang="en-GB" altLang="en-US" sz="1400">
                <a:solidFill>
                  <a:prstClr val="black"/>
                </a:solidFill>
              </a:rPr>
              <a:pPr/>
              <a:t>18</a:t>
            </a:fld>
            <a:endParaRPr lang="en-GB" altLang="en-US" sz="1400">
              <a:solidFill>
                <a:prstClr val="black"/>
              </a:solidFill>
            </a:endParaRPr>
          </a:p>
        </p:txBody>
      </p:sp>
      <p:sp>
        <p:nvSpPr>
          <p:cNvPr id="34820" name="Oval 3"/>
          <p:cNvSpPr>
            <a:spLocks noChangeArrowheads="1"/>
          </p:cNvSpPr>
          <p:nvPr/>
        </p:nvSpPr>
        <p:spPr bwMode="auto">
          <a:xfrm>
            <a:off x="2390230" y="2733875"/>
            <a:ext cx="609600" cy="609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4821" name="Line 4"/>
          <p:cNvSpPr>
            <a:spLocks noChangeShapeType="1"/>
          </p:cNvSpPr>
          <p:nvPr/>
        </p:nvSpPr>
        <p:spPr bwMode="auto">
          <a:xfrm>
            <a:off x="2707730" y="2086175"/>
            <a:ext cx="4762" cy="6572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4822" name="Line 5"/>
          <p:cNvSpPr>
            <a:spLocks noChangeShapeType="1"/>
          </p:cNvSpPr>
          <p:nvPr/>
        </p:nvSpPr>
        <p:spPr bwMode="auto">
          <a:xfrm flipV="1">
            <a:off x="2707730" y="3357762"/>
            <a:ext cx="0" cy="1381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4823" name="Line 6"/>
          <p:cNvSpPr>
            <a:spLocks noChangeShapeType="1"/>
          </p:cNvSpPr>
          <p:nvPr/>
        </p:nvSpPr>
        <p:spPr bwMode="auto">
          <a:xfrm>
            <a:off x="2701380" y="2081412"/>
            <a:ext cx="17049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4824" name="Line 7"/>
          <p:cNvSpPr>
            <a:spLocks noChangeShapeType="1"/>
          </p:cNvSpPr>
          <p:nvPr/>
        </p:nvSpPr>
        <p:spPr bwMode="auto">
          <a:xfrm>
            <a:off x="5230267" y="2081412"/>
            <a:ext cx="15430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4825" name="Rectangle 8"/>
          <p:cNvSpPr>
            <a:spLocks noChangeArrowheads="1"/>
          </p:cNvSpPr>
          <p:nvPr/>
        </p:nvSpPr>
        <p:spPr bwMode="auto">
          <a:xfrm rot="-5400000">
            <a:off x="5346155" y="2833887"/>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4826" name="Line 9"/>
          <p:cNvSpPr>
            <a:spLocks noChangeShapeType="1"/>
          </p:cNvSpPr>
          <p:nvPr/>
        </p:nvSpPr>
        <p:spPr bwMode="auto">
          <a:xfrm flipV="1">
            <a:off x="5777955" y="3368875"/>
            <a:ext cx="0" cy="1825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4827" name="Line 10"/>
          <p:cNvSpPr>
            <a:spLocks noChangeShapeType="1"/>
          </p:cNvSpPr>
          <p:nvPr/>
        </p:nvSpPr>
        <p:spPr bwMode="auto">
          <a:xfrm>
            <a:off x="5777955" y="2092525"/>
            <a:ext cx="0" cy="4397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4828" name="Rectangle 11"/>
          <p:cNvSpPr>
            <a:spLocks noChangeArrowheads="1"/>
          </p:cNvSpPr>
          <p:nvPr/>
        </p:nvSpPr>
        <p:spPr bwMode="auto">
          <a:xfrm rot="-5400000">
            <a:off x="6331992" y="2838650"/>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4829" name="Rectangle 12"/>
          <p:cNvSpPr>
            <a:spLocks noChangeArrowheads="1"/>
          </p:cNvSpPr>
          <p:nvPr/>
        </p:nvSpPr>
        <p:spPr bwMode="auto">
          <a:xfrm rot="-5400000">
            <a:off x="6335167" y="2840237"/>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4830" name="Line 13"/>
          <p:cNvSpPr>
            <a:spLocks noChangeShapeType="1"/>
          </p:cNvSpPr>
          <p:nvPr/>
        </p:nvSpPr>
        <p:spPr bwMode="auto">
          <a:xfrm flipH="1">
            <a:off x="6768555" y="2076650"/>
            <a:ext cx="6350" cy="4492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4831" name="Line 14"/>
          <p:cNvSpPr>
            <a:spLocks noChangeShapeType="1"/>
          </p:cNvSpPr>
          <p:nvPr/>
        </p:nvSpPr>
        <p:spPr bwMode="auto">
          <a:xfrm flipH="1" flipV="1">
            <a:off x="6773317" y="3383162"/>
            <a:ext cx="4763" cy="1857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4832" name="Line 15"/>
          <p:cNvSpPr>
            <a:spLocks noChangeShapeType="1"/>
          </p:cNvSpPr>
          <p:nvPr/>
        </p:nvSpPr>
        <p:spPr bwMode="auto">
          <a:xfrm>
            <a:off x="2699792" y="3557787"/>
            <a:ext cx="40767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4833" name="Line 16"/>
          <p:cNvSpPr>
            <a:spLocks noChangeShapeType="1"/>
          </p:cNvSpPr>
          <p:nvPr/>
        </p:nvSpPr>
        <p:spPr bwMode="auto">
          <a:xfrm flipV="1">
            <a:off x="2706142" y="3405387"/>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4834" name="Rectangle 17"/>
          <p:cNvSpPr>
            <a:spLocks noChangeArrowheads="1"/>
          </p:cNvSpPr>
          <p:nvPr/>
        </p:nvSpPr>
        <p:spPr bwMode="auto">
          <a:xfrm>
            <a:off x="4373017" y="1971875"/>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135187" name="Text Box 19"/>
          <p:cNvSpPr txBox="1">
            <a:spLocks noChangeArrowheads="1"/>
          </p:cNvSpPr>
          <p:nvPr/>
        </p:nvSpPr>
        <p:spPr bwMode="auto">
          <a:xfrm>
            <a:off x="1098442" y="1124744"/>
            <a:ext cx="688361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Tx/>
              <a:buChar char="•"/>
            </a:pPr>
            <a:r>
              <a:rPr lang="en-US" altLang="en-US" dirty="0">
                <a:solidFill>
                  <a:prstClr val="black"/>
                </a:solidFill>
                <a:latin typeface="Comic Sans MS" panose="030F0702030302020204" pitchFamily="66" charset="0"/>
              </a:rPr>
              <a:t> The </a:t>
            </a:r>
            <a:r>
              <a:rPr lang="en-US" altLang="en-US" dirty="0">
                <a:solidFill>
                  <a:srgbClr val="0000FF"/>
                </a:solidFill>
                <a:latin typeface="Comic Sans MS" panose="030F0702030302020204" pitchFamily="66" charset="0"/>
              </a:rPr>
              <a:t>direction</a:t>
            </a:r>
            <a:r>
              <a:rPr lang="en-US" altLang="en-US" dirty="0">
                <a:solidFill>
                  <a:prstClr val="black"/>
                </a:solidFill>
                <a:latin typeface="Comic Sans MS" panose="030F0702030302020204" pitchFamily="66" charset="0"/>
              </a:rPr>
              <a:t> of current flow is indicated by an arrow.</a:t>
            </a:r>
          </a:p>
        </p:txBody>
      </p:sp>
      <p:sp>
        <p:nvSpPr>
          <p:cNvPr id="135188" name="Text Box 20"/>
          <p:cNvSpPr txBox="1">
            <a:spLocks noChangeArrowheads="1"/>
          </p:cNvSpPr>
          <p:nvPr/>
        </p:nvSpPr>
        <p:spPr bwMode="auto">
          <a:xfrm>
            <a:off x="362788" y="4012593"/>
            <a:ext cx="7780337"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dirty="0">
                <a:solidFill>
                  <a:prstClr val="black"/>
                </a:solidFill>
                <a:latin typeface="Comic Sans MS" panose="030F0702030302020204" pitchFamily="66" charset="0"/>
              </a:rPr>
              <a:t>Note: The </a:t>
            </a:r>
            <a:r>
              <a:rPr lang="en-US" altLang="en-US" b="1" dirty="0">
                <a:solidFill>
                  <a:srgbClr val="990000"/>
                </a:solidFill>
                <a:latin typeface="Comic Sans MS" panose="030F0702030302020204" pitchFamily="66" charset="0"/>
              </a:rPr>
              <a:t>voltage sources</a:t>
            </a:r>
            <a:r>
              <a:rPr lang="en-US" altLang="en-US" dirty="0">
                <a:solidFill>
                  <a:prstClr val="black"/>
                </a:solidFill>
                <a:latin typeface="Comic Sans MS" panose="030F0702030302020204" pitchFamily="66" charset="0"/>
              </a:rPr>
              <a:t> in the </a:t>
            </a:r>
            <a:r>
              <a:rPr lang="tr-TR" altLang="en-US" dirty="0" err="1">
                <a:solidFill>
                  <a:prstClr val="black"/>
                </a:solidFill>
                <a:latin typeface="Comic Sans MS" panose="030F0702030302020204" pitchFamily="66" charset="0"/>
              </a:rPr>
              <a:t>circuit</a:t>
            </a:r>
            <a:r>
              <a:rPr lang="en-US" altLang="en-US" dirty="0">
                <a:solidFill>
                  <a:prstClr val="black"/>
                </a:solidFill>
                <a:latin typeface="Comic Sans MS" panose="030F0702030302020204" pitchFamily="66" charset="0"/>
              </a:rPr>
              <a:t> flow</a:t>
            </a:r>
            <a:r>
              <a:rPr lang="tr-TR" altLang="en-US" dirty="0">
                <a:solidFill>
                  <a:prstClr val="black"/>
                </a:solidFill>
                <a:latin typeface="Comic Sans MS" panose="030F0702030302020204" pitchFamily="66" charset="0"/>
              </a:rPr>
              <a:t> </a:t>
            </a:r>
            <a:r>
              <a:rPr lang="en-US" altLang="en-US" dirty="0">
                <a:solidFill>
                  <a:prstClr val="black"/>
                </a:solidFill>
                <a:latin typeface="Comic Sans MS" panose="030F0702030302020204" pitchFamily="66" charset="0"/>
              </a:rPr>
              <a:t>current through </a:t>
            </a:r>
            <a:r>
              <a:rPr lang="tr-TR" altLang="en-US" dirty="0" err="1">
                <a:solidFill>
                  <a:prstClr val="black"/>
                </a:solidFill>
                <a:latin typeface="Comic Sans MS" panose="030F0702030302020204" pitchFamily="66" charset="0"/>
              </a:rPr>
              <a:t>nodes</a:t>
            </a:r>
            <a:r>
              <a:rPr lang="tr-TR" altLang="en-US" dirty="0">
                <a:solidFill>
                  <a:prstClr val="black"/>
                </a:solidFill>
                <a:latin typeface="Comic Sans MS" panose="030F0702030302020204" pitchFamily="66" charset="0"/>
              </a:rPr>
              <a:t> </a:t>
            </a:r>
            <a:r>
              <a:rPr lang="tr-TR" altLang="en-US" dirty="0" err="1">
                <a:solidFill>
                  <a:prstClr val="black"/>
                </a:solidFill>
                <a:latin typeface="Comic Sans MS" panose="030F0702030302020204" pitchFamily="66" charset="0"/>
              </a:rPr>
              <a:t>and</a:t>
            </a:r>
            <a:r>
              <a:rPr lang="tr-TR" altLang="en-US" dirty="0">
                <a:solidFill>
                  <a:prstClr val="black"/>
                </a:solidFill>
                <a:latin typeface="Comic Sans MS" panose="030F0702030302020204" pitchFamily="66" charset="0"/>
              </a:rPr>
              <a:t> </a:t>
            </a:r>
            <a:r>
              <a:rPr lang="tr-TR" altLang="en-US" dirty="0" err="1">
                <a:solidFill>
                  <a:prstClr val="black"/>
                </a:solidFill>
                <a:latin typeface="Comic Sans MS" panose="030F0702030302020204" pitchFamily="66" charset="0"/>
              </a:rPr>
              <a:t>wires</a:t>
            </a:r>
            <a:r>
              <a:rPr lang="en-US" altLang="en-US" dirty="0">
                <a:solidFill>
                  <a:prstClr val="black"/>
                </a:solidFill>
                <a:latin typeface="Comic Sans MS" panose="030F0702030302020204" pitchFamily="66" charset="0"/>
              </a:rPr>
              <a:t>. </a:t>
            </a:r>
          </a:p>
        </p:txBody>
      </p:sp>
      <p:sp>
        <p:nvSpPr>
          <p:cNvPr id="135189" name="AutoShape 21"/>
          <p:cNvSpPr>
            <a:spLocks noChangeArrowheads="1"/>
          </p:cNvSpPr>
          <p:nvPr/>
        </p:nvSpPr>
        <p:spPr bwMode="auto">
          <a:xfrm>
            <a:off x="3347492" y="1688774"/>
            <a:ext cx="595313" cy="794802"/>
          </a:xfrm>
          <a:prstGeom prst="rightArrow">
            <a:avLst>
              <a:gd name="adj1" fmla="val 50000"/>
              <a:gd name="adj2" fmla="val 52669"/>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135190" name="AutoShape 22"/>
          <p:cNvSpPr>
            <a:spLocks noChangeArrowheads="1"/>
          </p:cNvSpPr>
          <p:nvPr/>
        </p:nvSpPr>
        <p:spPr bwMode="auto">
          <a:xfrm rot="16200000" flipH="1">
            <a:off x="5470773" y="2067393"/>
            <a:ext cx="595313" cy="794802"/>
          </a:xfrm>
          <a:prstGeom prst="rightArrow">
            <a:avLst>
              <a:gd name="adj1" fmla="val 50000"/>
              <a:gd name="adj2" fmla="val 88443"/>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135191" name="AutoShape 23"/>
          <p:cNvSpPr>
            <a:spLocks noChangeArrowheads="1"/>
          </p:cNvSpPr>
          <p:nvPr/>
        </p:nvSpPr>
        <p:spPr bwMode="auto">
          <a:xfrm rot="16200000" flipH="1">
            <a:off x="6472486" y="2067393"/>
            <a:ext cx="595313" cy="794802"/>
          </a:xfrm>
          <a:prstGeom prst="rightArrow">
            <a:avLst>
              <a:gd name="adj1" fmla="val 50000"/>
              <a:gd name="adj2" fmla="val 88443"/>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grpSp>
        <p:nvGrpSpPr>
          <p:cNvPr id="34841" name="Group 24"/>
          <p:cNvGrpSpPr>
            <a:grpSpLocks/>
          </p:cNvGrpSpPr>
          <p:nvPr/>
        </p:nvGrpSpPr>
        <p:grpSpPr bwMode="auto">
          <a:xfrm>
            <a:off x="2544217" y="2730700"/>
            <a:ext cx="344488" cy="501650"/>
            <a:chOff x="646" y="2647"/>
            <a:chExt cx="217" cy="316"/>
          </a:xfrm>
        </p:grpSpPr>
        <p:sp>
          <p:nvSpPr>
            <p:cNvPr id="34843" name="Text Box 25"/>
            <p:cNvSpPr txBox="1">
              <a:spLocks noChangeArrowheads="1"/>
            </p:cNvSpPr>
            <p:nvPr/>
          </p:nvSpPr>
          <p:spPr bwMode="auto">
            <a:xfrm>
              <a:off x="646" y="2647"/>
              <a:ext cx="19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a:t>
              </a:r>
            </a:p>
          </p:txBody>
        </p:sp>
        <p:sp>
          <p:nvSpPr>
            <p:cNvPr id="34844" name="Text Box 26"/>
            <p:cNvSpPr txBox="1">
              <a:spLocks noChangeArrowheads="1"/>
            </p:cNvSpPr>
            <p:nvPr/>
          </p:nvSpPr>
          <p:spPr bwMode="auto">
            <a:xfrm>
              <a:off x="646" y="2711"/>
              <a:ext cx="21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dirty="0">
                  <a:solidFill>
                    <a:prstClr val="black"/>
                  </a:solidFill>
                  <a:latin typeface="Comic Sans MS" panose="030F0702030302020204" pitchFamily="66" charset="0"/>
                </a:rPr>
                <a:t>_</a:t>
              </a:r>
            </a:p>
          </p:txBody>
        </p:sp>
      </p:grpSp>
      <p:sp>
        <p:nvSpPr>
          <p:cNvPr id="135195" name="AutoShape 27"/>
          <p:cNvSpPr>
            <a:spLocks noChangeArrowheads="1"/>
          </p:cNvSpPr>
          <p:nvPr/>
        </p:nvSpPr>
        <p:spPr bwMode="auto">
          <a:xfrm flipH="1">
            <a:off x="3469730" y="3165149"/>
            <a:ext cx="595312" cy="794802"/>
          </a:xfrm>
          <a:prstGeom prst="rightArrow">
            <a:avLst>
              <a:gd name="adj1" fmla="val 50000"/>
              <a:gd name="adj2" fmla="val 52668"/>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29" name="Text Box 39"/>
          <p:cNvSpPr txBox="1">
            <a:spLocks noChangeArrowheads="1"/>
          </p:cNvSpPr>
          <p:nvPr/>
        </p:nvSpPr>
        <p:spPr bwMode="auto">
          <a:xfrm>
            <a:off x="389469" y="1939917"/>
            <a:ext cx="2092325" cy="707886"/>
          </a:xfrm>
          <a:prstGeom prst="rect">
            <a:avLst/>
          </a:prstGeom>
          <a:solidFill>
            <a:schemeClr val="bg1"/>
          </a:solidFill>
          <a:ln>
            <a:noFill/>
          </a:ln>
          <a:effectLst/>
          <a:extLst>
            <a:ext uri="{91240B29-F687-4F45-9708-019B960494DF}">
              <a14:hiddenLine xmlns:a14="http://schemas.microsoft.com/office/drawing/2010/main" w="2857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tr-TR" altLang="en-US" dirty="0">
                <a:solidFill>
                  <a:prstClr val="black"/>
                </a:solidFill>
                <a:latin typeface="Comic Sans MS" panose="030F0702030302020204" pitchFamily="66" charset="0"/>
              </a:rPr>
              <a:t>DC </a:t>
            </a:r>
            <a:r>
              <a:rPr lang="tr-TR" altLang="en-US" dirty="0" err="1">
                <a:solidFill>
                  <a:prstClr val="black"/>
                </a:solidFill>
                <a:latin typeface="Comic Sans MS" panose="030F0702030302020204" pitchFamily="66" charset="0"/>
              </a:rPr>
              <a:t>Voltage</a:t>
            </a:r>
            <a:r>
              <a:rPr lang="tr-TR" altLang="en-US" dirty="0">
                <a:solidFill>
                  <a:prstClr val="black"/>
                </a:solidFill>
                <a:latin typeface="Comic Sans MS" panose="030F0702030302020204" pitchFamily="66" charset="0"/>
              </a:rPr>
              <a:t> Source</a:t>
            </a:r>
            <a:endParaRPr lang="en-US" altLang="en-US" dirty="0">
              <a:solidFill>
                <a:prstClr val="black"/>
              </a:solidFill>
              <a:latin typeface="Comic Sans MS" panose="030F0702030302020204" pitchFamily="66" charset="0"/>
            </a:endParaRPr>
          </a:p>
        </p:txBody>
      </p:sp>
      <p:sp>
        <p:nvSpPr>
          <p:cNvPr id="30" name="Line 42"/>
          <p:cNvSpPr>
            <a:spLocks noChangeShapeType="1"/>
          </p:cNvSpPr>
          <p:nvPr/>
        </p:nvSpPr>
        <p:spPr bwMode="auto">
          <a:xfrm>
            <a:off x="2019059" y="2376722"/>
            <a:ext cx="481762" cy="312899"/>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latin typeface="Comic Sans MS" panose="030F0702030302020204" pitchFamily="66" charset="0"/>
            </a:endParaRPr>
          </a:p>
        </p:txBody>
      </p:sp>
      <p:sp>
        <p:nvSpPr>
          <p:cNvPr id="3" name="Rectangle 2"/>
          <p:cNvSpPr/>
          <p:nvPr/>
        </p:nvSpPr>
        <p:spPr>
          <a:xfrm>
            <a:off x="389469" y="4847640"/>
            <a:ext cx="7351145" cy="707886"/>
          </a:xfrm>
          <a:prstGeom prst="rect">
            <a:avLst/>
          </a:prstGeom>
        </p:spPr>
        <p:txBody>
          <a:bodyPr wrap="square">
            <a:spAutoFit/>
          </a:bodyPr>
          <a:lstStyle/>
          <a:p>
            <a:pPr lvl="0" fontAlgn="auto">
              <a:spcBef>
                <a:spcPct val="20000"/>
              </a:spcBef>
              <a:spcAft>
                <a:spcPts val="0"/>
              </a:spcAft>
            </a:pPr>
            <a:r>
              <a:rPr lang="tr-TR" altLang="en-US" sz="2000" dirty="0" err="1">
                <a:solidFill>
                  <a:prstClr val="black"/>
                </a:solidFill>
                <a:latin typeface="Comic Sans MS" panose="030F0702030302020204" pitchFamily="66" charset="0"/>
                <a:cs typeface="Arial" panose="020B0604020202020204" pitchFamily="34" charset="0"/>
              </a:rPr>
              <a:t>Current</a:t>
            </a:r>
            <a:r>
              <a:rPr lang="en-US" altLang="en-US" sz="2000" dirty="0">
                <a:solidFill>
                  <a:prstClr val="black"/>
                </a:solidFill>
                <a:latin typeface="Comic Sans MS" panose="030F0702030302020204" pitchFamily="66" charset="0"/>
                <a:cs typeface="Arial" panose="020B0604020202020204" pitchFamily="34" charset="0"/>
              </a:rPr>
              <a:t> flow is from a </a:t>
            </a:r>
            <a:r>
              <a:rPr lang="tr-TR" altLang="en-US" sz="2000" dirty="0" err="1">
                <a:solidFill>
                  <a:prstClr val="black"/>
                </a:solidFill>
                <a:latin typeface="Comic Sans MS" panose="030F0702030302020204" pitchFamily="66" charset="0"/>
                <a:cs typeface="Arial" panose="020B0604020202020204" pitchFamily="34" charset="0"/>
              </a:rPr>
              <a:t>higher</a:t>
            </a:r>
            <a:r>
              <a:rPr lang="en-US" altLang="en-US" sz="2000" dirty="0">
                <a:solidFill>
                  <a:prstClr val="black"/>
                </a:solidFill>
                <a:latin typeface="Comic Sans MS" panose="030F0702030302020204" pitchFamily="66" charset="0"/>
                <a:cs typeface="Arial" panose="020B0604020202020204" pitchFamily="34" charset="0"/>
              </a:rPr>
              <a:t> potential (voltage) to a </a:t>
            </a:r>
            <a:r>
              <a:rPr lang="tr-TR" altLang="en-US" sz="2000" dirty="0" err="1">
                <a:solidFill>
                  <a:prstClr val="black"/>
                </a:solidFill>
                <a:latin typeface="Comic Sans MS" panose="030F0702030302020204" pitchFamily="66" charset="0"/>
                <a:cs typeface="Arial" panose="020B0604020202020204" pitchFamily="34" charset="0"/>
              </a:rPr>
              <a:t>lower</a:t>
            </a:r>
            <a:r>
              <a:rPr lang="en-US" altLang="en-US" sz="2000" dirty="0">
                <a:solidFill>
                  <a:prstClr val="black"/>
                </a:solidFill>
                <a:latin typeface="Comic Sans MS" panose="030F0702030302020204" pitchFamily="66" charset="0"/>
                <a:cs typeface="Arial" panose="020B0604020202020204" pitchFamily="34" charset="0"/>
              </a:rPr>
              <a:t> potential (voltage).</a:t>
            </a:r>
          </a:p>
        </p:txBody>
      </p:sp>
      <p:sp>
        <p:nvSpPr>
          <p:cNvPr id="31" name="Line 42"/>
          <p:cNvSpPr>
            <a:spLocks noChangeShapeType="1"/>
          </p:cNvSpPr>
          <p:nvPr/>
        </p:nvSpPr>
        <p:spPr bwMode="auto">
          <a:xfrm flipV="1">
            <a:off x="1259632" y="2963589"/>
            <a:ext cx="1305005" cy="33563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latin typeface="Comic Sans MS" panose="030F0702030302020204" pitchFamily="66" charset="0"/>
            </a:endParaRPr>
          </a:p>
        </p:txBody>
      </p:sp>
      <p:sp>
        <p:nvSpPr>
          <p:cNvPr id="2" name="Rectangle 1"/>
          <p:cNvSpPr/>
          <p:nvPr/>
        </p:nvSpPr>
        <p:spPr>
          <a:xfrm>
            <a:off x="245751" y="3257752"/>
            <a:ext cx="2044149" cy="369332"/>
          </a:xfrm>
          <a:prstGeom prst="rect">
            <a:avLst/>
          </a:prstGeom>
        </p:spPr>
        <p:txBody>
          <a:bodyPr wrap="none">
            <a:spAutoFit/>
          </a:bodyPr>
          <a:lstStyle/>
          <a:p>
            <a:r>
              <a:rPr lang="tr-TR" altLang="en-US" b="1" u="sng" dirty="0" err="1">
                <a:solidFill>
                  <a:prstClr val="black"/>
                </a:solidFill>
                <a:latin typeface="Comic Sans MS" panose="030F0702030302020204" pitchFamily="66" charset="0"/>
                <a:cs typeface="Arial" panose="020B0604020202020204" pitchFamily="34" charset="0"/>
              </a:rPr>
              <a:t>higher</a:t>
            </a:r>
            <a:r>
              <a:rPr lang="en-US" altLang="en-US" b="1" u="sng" dirty="0">
                <a:solidFill>
                  <a:prstClr val="black"/>
                </a:solidFill>
                <a:latin typeface="Comic Sans MS" panose="030F0702030302020204" pitchFamily="66" charset="0"/>
                <a:cs typeface="Arial" panose="020B0604020202020204" pitchFamily="34" charset="0"/>
              </a:rPr>
              <a:t> potential </a:t>
            </a:r>
            <a:endParaRPr lang="tr-TR" b="1" u="sng" dirty="0"/>
          </a:p>
        </p:txBody>
      </p:sp>
    </p:spTree>
    <p:extLst>
      <p:ext uri="{BB962C8B-B14F-4D97-AF65-F5344CB8AC3E}">
        <p14:creationId xmlns:p14="http://schemas.microsoft.com/office/powerpoint/2010/main" val="1408355734"/>
      </p:ext>
    </p:extLst>
  </p:cSld>
  <p:clrMapOvr>
    <a:masterClrMapping/>
  </p:clrMapOvr>
  <p:transition>
    <p:plu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51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51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519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5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89" grpId="0" animBg="1"/>
      <p:bldP spid="135190" grpId="0" animBg="1"/>
      <p:bldP spid="135191" grpId="0" animBg="1"/>
      <p:bldP spid="13519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39"/>
          <p:cNvSpPr txBox="1">
            <a:spLocks noChangeArrowheads="1"/>
          </p:cNvSpPr>
          <p:nvPr/>
        </p:nvSpPr>
        <p:spPr bwMode="auto">
          <a:xfrm>
            <a:off x="357188" y="4324923"/>
            <a:ext cx="1498598" cy="707886"/>
          </a:xfrm>
          <a:prstGeom prst="rect">
            <a:avLst/>
          </a:prstGeom>
          <a:solidFill>
            <a:schemeClr val="bg1"/>
          </a:solidFill>
          <a:ln>
            <a:noFill/>
          </a:ln>
          <a:effectLst/>
          <a:extLst>
            <a:ext uri="{91240B29-F687-4F45-9708-019B960494DF}">
              <a14:hiddenLine xmlns:a14="http://schemas.microsoft.com/office/drawing/2010/main" w="2857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tr-TR" altLang="en-US" dirty="0">
                <a:solidFill>
                  <a:prstClr val="black"/>
                </a:solidFill>
                <a:latin typeface="Comic Sans MS" panose="030F0702030302020204" pitchFamily="66" charset="0"/>
              </a:rPr>
              <a:t>Conducting </a:t>
            </a:r>
            <a:r>
              <a:rPr lang="tr-TR" altLang="en-US" dirty="0" err="1">
                <a:solidFill>
                  <a:prstClr val="black"/>
                </a:solidFill>
                <a:latin typeface="Comic Sans MS" panose="030F0702030302020204" pitchFamily="66" charset="0"/>
              </a:rPr>
              <a:t>wires</a:t>
            </a:r>
            <a:endParaRPr lang="en-US" altLang="en-US" dirty="0">
              <a:solidFill>
                <a:prstClr val="black"/>
              </a:solidFill>
              <a:latin typeface="Comic Sans MS" panose="030F0702030302020204" pitchFamily="66" charset="0"/>
            </a:endParaRPr>
          </a:p>
        </p:txBody>
      </p:sp>
      <p:sp>
        <p:nvSpPr>
          <p:cNvPr id="46" name="Text Box 39"/>
          <p:cNvSpPr txBox="1">
            <a:spLocks noChangeArrowheads="1"/>
          </p:cNvSpPr>
          <p:nvPr/>
        </p:nvSpPr>
        <p:spPr bwMode="auto">
          <a:xfrm>
            <a:off x="6703722" y="3885655"/>
            <a:ext cx="2092325" cy="707886"/>
          </a:xfrm>
          <a:prstGeom prst="rect">
            <a:avLst/>
          </a:prstGeom>
          <a:solidFill>
            <a:schemeClr val="bg1"/>
          </a:solidFill>
          <a:ln>
            <a:noFill/>
          </a:ln>
          <a:effectLst/>
          <a:extLst>
            <a:ext uri="{91240B29-F687-4F45-9708-019B960494DF}">
              <a14:hiddenLine xmlns:a14="http://schemas.microsoft.com/office/drawing/2010/main" w="2857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tr-TR" altLang="en-US" dirty="0">
                <a:solidFill>
                  <a:prstClr val="black"/>
                </a:solidFill>
                <a:latin typeface="Comic Sans MS" panose="030F0702030302020204" pitchFamily="66" charset="0"/>
              </a:rPr>
              <a:t>Electronic </a:t>
            </a:r>
            <a:r>
              <a:rPr lang="tr-TR" altLang="en-US" dirty="0" err="1">
                <a:solidFill>
                  <a:prstClr val="black"/>
                </a:solidFill>
                <a:latin typeface="Comic Sans MS" panose="030F0702030302020204" pitchFamily="66" charset="0"/>
              </a:rPr>
              <a:t>elements</a:t>
            </a:r>
            <a:endParaRPr lang="en-US" altLang="en-US" dirty="0">
              <a:solidFill>
                <a:prstClr val="black"/>
              </a:solidFill>
              <a:latin typeface="Comic Sans MS" panose="030F0702030302020204" pitchFamily="66" charset="0"/>
            </a:endParaRPr>
          </a:p>
        </p:txBody>
      </p:sp>
      <p:sp>
        <p:nvSpPr>
          <p:cNvPr id="33794" name="Slide Number Placeholder 3"/>
          <p:cNvSpPr>
            <a:spLocks noGrp="1"/>
          </p:cNvSpPr>
          <p:nvPr>
            <p:ph type="sldNum" sz="quarter" idx="12"/>
          </p:nvPr>
        </p:nvSpPr>
        <p:spPr>
          <a:xfrm>
            <a:off x="6553200" y="5958732"/>
            <a:ext cx="2133600" cy="365125"/>
          </a:xfrm>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DC127EBA-44BC-4C9B-8292-F3F1192959FA}" type="slidenum">
              <a:rPr lang="en-GB" altLang="en-US" sz="1400">
                <a:solidFill>
                  <a:prstClr val="black"/>
                </a:solidFill>
              </a:rPr>
              <a:pPr/>
              <a:t>19</a:t>
            </a:fld>
            <a:endParaRPr lang="en-GB" altLang="en-US" sz="1400">
              <a:solidFill>
                <a:prstClr val="black"/>
              </a:solidFill>
            </a:endParaRPr>
          </a:p>
        </p:txBody>
      </p:sp>
      <p:sp>
        <p:nvSpPr>
          <p:cNvPr id="134146" name="Text Box 2"/>
          <p:cNvSpPr txBox="1">
            <a:spLocks noChangeArrowheads="1"/>
          </p:cNvSpPr>
          <p:nvPr/>
        </p:nvSpPr>
        <p:spPr bwMode="auto">
          <a:xfrm>
            <a:off x="4571851" y="267828"/>
            <a:ext cx="3698503" cy="1804749"/>
          </a:xfrm>
          <a:prstGeom prst="wedgeRoundRectCallout">
            <a:avLst>
              <a:gd name="adj1" fmla="val -13267"/>
              <a:gd name="adj2" fmla="val 95898"/>
              <a:gd name="adj3" fmla="val 16667"/>
            </a:avLst>
          </a:prstGeom>
          <a:solidFill>
            <a:schemeClr val="bg2">
              <a:lumMod val="90000"/>
            </a:schemeClr>
          </a:solidFill>
          <a:ln>
            <a:noFill/>
          </a:ln>
          <a:effectLst/>
          <a:extLst/>
        </p:spPr>
        <p:txBody>
          <a:bodyPr wrap="squar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tr-TR" altLang="en-US" dirty="0" err="1">
                <a:solidFill>
                  <a:prstClr val="black"/>
                </a:solidFill>
                <a:latin typeface="Comic Sans MS" panose="030F0702030302020204" pitchFamily="66" charset="0"/>
              </a:rPr>
              <a:t>If</a:t>
            </a:r>
            <a:r>
              <a:rPr lang="tr-TR" altLang="en-US" dirty="0">
                <a:solidFill>
                  <a:prstClr val="black"/>
                </a:solidFill>
                <a:latin typeface="Comic Sans MS" panose="030F0702030302020204" pitchFamily="66" charset="0"/>
              </a:rPr>
              <a:t> t</a:t>
            </a:r>
            <a:r>
              <a:rPr lang="en-US" altLang="en-US" dirty="0">
                <a:solidFill>
                  <a:prstClr val="black"/>
                </a:solidFill>
                <a:latin typeface="Comic Sans MS" panose="030F0702030302020204" pitchFamily="66" charset="0"/>
              </a:rPr>
              <a:t>wo or more nodes </a:t>
            </a:r>
            <a:r>
              <a:rPr lang="tr-TR" altLang="en-US" dirty="0" err="1">
                <a:solidFill>
                  <a:prstClr val="black"/>
                </a:solidFill>
                <a:latin typeface="Comic Sans MS" panose="030F0702030302020204" pitchFamily="66" charset="0"/>
              </a:rPr>
              <a:t>are</a:t>
            </a:r>
            <a:r>
              <a:rPr lang="tr-TR" altLang="en-US" dirty="0">
                <a:solidFill>
                  <a:prstClr val="black"/>
                </a:solidFill>
                <a:latin typeface="Comic Sans MS" panose="030F0702030302020204" pitchFamily="66" charset="0"/>
              </a:rPr>
              <a:t> </a:t>
            </a:r>
            <a:r>
              <a:rPr lang="en-US" altLang="en-US" dirty="0">
                <a:solidFill>
                  <a:prstClr val="black"/>
                </a:solidFill>
                <a:latin typeface="Comic Sans MS" panose="030F0702030302020204" pitchFamily="66" charset="0"/>
              </a:rPr>
              <a:t>connected just by</a:t>
            </a:r>
            <a:r>
              <a:rPr lang="tr-TR" altLang="en-US" dirty="0">
                <a:solidFill>
                  <a:prstClr val="black"/>
                </a:solidFill>
                <a:latin typeface="Comic Sans MS" panose="030F0702030302020204" pitchFamily="66" charset="0"/>
              </a:rPr>
              <a:t> </a:t>
            </a:r>
            <a:r>
              <a:rPr lang="en-US" altLang="en-US" dirty="0">
                <a:solidFill>
                  <a:srgbClr val="FF0000"/>
                </a:solidFill>
                <a:latin typeface="Comic Sans MS" panose="030F0702030302020204" pitchFamily="66" charset="0"/>
              </a:rPr>
              <a:t>wires</a:t>
            </a:r>
            <a:r>
              <a:rPr lang="tr-TR" altLang="en-US" dirty="0">
                <a:solidFill>
                  <a:srgbClr val="FF0000"/>
                </a:solidFill>
                <a:latin typeface="Comic Sans MS" panose="030F0702030302020204" pitchFamily="66" charset="0"/>
              </a:rPr>
              <a:t>, </a:t>
            </a:r>
            <a:r>
              <a:rPr lang="tr-TR" altLang="en-US" dirty="0" err="1">
                <a:solidFill>
                  <a:srgbClr val="FF0000"/>
                </a:solidFill>
                <a:latin typeface="Comic Sans MS" panose="030F0702030302020204" pitchFamily="66" charset="0"/>
              </a:rPr>
              <a:t>intersection</a:t>
            </a:r>
            <a:r>
              <a:rPr lang="tr-TR" altLang="en-US" dirty="0">
                <a:solidFill>
                  <a:srgbClr val="FF0000"/>
                </a:solidFill>
                <a:latin typeface="Comic Sans MS" panose="030F0702030302020204" pitchFamily="66" charset="0"/>
              </a:rPr>
              <a:t> </a:t>
            </a:r>
            <a:r>
              <a:rPr lang="tr-TR" altLang="en-US" dirty="0" err="1">
                <a:solidFill>
                  <a:srgbClr val="FF0000"/>
                </a:solidFill>
                <a:latin typeface="Comic Sans MS" panose="030F0702030302020204" pitchFamily="66" charset="0"/>
              </a:rPr>
              <a:t>point</a:t>
            </a:r>
            <a:r>
              <a:rPr lang="tr-TR" altLang="en-US" dirty="0">
                <a:solidFill>
                  <a:srgbClr val="FF0000"/>
                </a:solidFill>
                <a:latin typeface="Comic Sans MS" panose="030F0702030302020204" pitchFamily="66" charset="0"/>
              </a:rPr>
              <a:t> </a:t>
            </a:r>
            <a:r>
              <a:rPr lang="en-US" altLang="en-US" dirty="0">
                <a:solidFill>
                  <a:prstClr val="black"/>
                </a:solidFill>
                <a:latin typeface="Comic Sans MS" panose="030F0702030302020204" pitchFamily="66" charset="0"/>
              </a:rPr>
              <a:t>can be considered as </a:t>
            </a:r>
            <a:r>
              <a:rPr lang="en-US" altLang="en-US" u="sng" dirty="0">
                <a:solidFill>
                  <a:srgbClr val="0000FF"/>
                </a:solidFill>
                <a:latin typeface="Comic Sans MS" panose="030F0702030302020204" pitchFamily="66" charset="0"/>
              </a:rPr>
              <a:t>one single node</a:t>
            </a:r>
            <a:r>
              <a:rPr lang="en-US" altLang="en-US" dirty="0">
                <a:solidFill>
                  <a:prstClr val="black"/>
                </a:solidFill>
                <a:latin typeface="Comic Sans MS" panose="030F0702030302020204" pitchFamily="66" charset="0"/>
              </a:rPr>
              <a:t>.</a:t>
            </a:r>
          </a:p>
        </p:txBody>
      </p:sp>
      <p:sp>
        <p:nvSpPr>
          <p:cNvPr id="33796" name="Text Box 3"/>
          <p:cNvSpPr txBox="1">
            <a:spLocks noChangeArrowheads="1"/>
          </p:cNvSpPr>
          <p:nvPr/>
        </p:nvSpPr>
        <p:spPr bwMode="auto">
          <a:xfrm>
            <a:off x="179388" y="250468"/>
            <a:ext cx="3672532" cy="523220"/>
          </a:xfrm>
          <a:prstGeom prst="rect">
            <a:avLst/>
          </a:prstGeom>
          <a:solidFill>
            <a:schemeClr val="bg1"/>
          </a:solidFill>
          <a:ln>
            <a:noFill/>
          </a:ln>
          <a:effectLst/>
          <a:extLst/>
        </p:spPr>
        <p:txBody>
          <a:bodyPr vert="horz" wrap="square" lIns="91440" tIns="45720" rIns="91440" bIns="45720" rtlCol="0" anchor="ctr">
            <a:spAutoFit/>
          </a:bodyPr>
          <a:lstStyle>
            <a:defPPr>
              <a:defRPr lang="tr-TR"/>
            </a:defPPr>
            <a:lvl1pPr defTabSz="914400" eaLnBrk="1" latinLnBrk="0" hangingPunct="1">
              <a:buNone/>
              <a:defRPr sz="3600">
                <a:effectLst>
                  <a:outerShdw blurRad="38100" dist="38100" dir="2700000" algn="tl">
                    <a:srgbClr val="000000">
                      <a:alpha val="43137"/>
                    </a:srgbClr>
                  </a:outerShdw>
                </a:effectLst>
                <a:latin typeface="Comic Sans MS" panose="030F0702030302020204" pitchFamily="66" charset="0"/>
              </a:defRPr>
            </a:lvl1pPr>
          </a:lstStyle>
          <a:p>
            <a:r>
              <a:rPr lang="tr-TR" altLang="en-US" sz="2800" dirty="0">
                <a:solidFill>
                  <a:prstClr val="black"/>
                </a:solidFill>
              </a:rPr>
              <a:t>Electric Circuit</a:t>
            </a:r>
            <a:endParaRPr lang="en-US" altLang="en-US" sz="2800" dirty="0">
              <a:solidFill>
                <a:prstClr val="black"/>
              </a:solidFill>
            </a:endParaRPr>
          </a:p>
        </p:txBody>
      </p:sp>
      <p:sp>
        <p:nvSpPr>
          <p:cNvPr id="33797" name="Oval 4"/>
          <p:cNvSpPr>
            <a:spLocks noChangeArrowheads="1"/>
          </p:cNvSpPr>
          <p:nvPr/>
        </p:nvSpPr>
        <p:spPr bwMode="auto">
          <a:xfrm>
            <a:off x="2192338" y="4433466"/>
            <a:ext cx="609600" cy="609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33798" name="Line 5"/>
          <p:cNvSpPr>
            <a:spLocks noChangeShapeType="1"/>
          </p:cNvSpPr>
          <p:nvPr/>
        </p:nvSpPr>
        <p:spPr bwMode="auto">
          <a:xfrm>
            <a:off x="2509838" y="3785766"/>
            <a:ext cx="4762" cy="6572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33799" name="Line 6"/>
          <p:cNvSpPr>
            <a:spLocks noChangeShapeType="1"/>
          </p:cNvSpPr>
          <p:nvPr/>
        </p:nvSpPr>
        <p:spPr bwMode="auto">
          <a:xfrm flipV="1">
            <a:off x="2509838" y="5057353"/>
            <a:ext cx="0" cy="1381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33800" name="Line 7"/>
          <p:cNvSpPr>
            <a:spLocks noChangeShapeType="1"/>
          </p:cNvSpPr>
          <p:nvPr/>
        </p:nvSpPr>
        <p:spPr bwMode="auto">
          <a:xfrm>
            <a:off x="2503488" y="3781003"/>
            <a:ext cx="17049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3801" name="Line 8"/>
          <p:cNvSpPr>
            <a:spLocks noChangeShapeType="1"/>
          </p:cNvSpPr>
          <p:nvPr/>
        </p:nvSpPr>
        <p:spPr bwMode="auto">
          <a:xfrm>
            <a:off x="5032375" y="3781003"/>
            <a:ext cx="15430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3802" name="Rectangle 9"/>
          <p:cNvSpPr>
            <a:spLocks noChangeArrowheads="1"/>
          </p:cNvSpPr>
          <p:nvPr/>
        </p:nvSpPr>
        <p:spPr bwMode="auto">
          <a:xfrm rot="-5400000">
            <a:off x="5148263" y="4533478"/>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Arial" panose="020B0604020202020204" pitchFamily="34" charset="0"/>
            </a:endParaRPr>
          </a:p>
        </p:txBody>
      </p:sp>
      <p:sp>
        <p:nvSpPr>
          <p:cNvPr id="33803" name="Line 10"/>
          <p:cNvSpPr>
            <a:spLocks noChangeShapeType="1"/>
          </p:cNvSpPr>
          <p:nvPr/>
        </p:nvSpPr>
        <p:spPr bwMode="auto">
          <a:xfrm flipV="1">
            <a:off x="5580063" y="5068466"/>
            <a:ext cx="0" cy="1825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33804" name="Line 11"/>
          <p:cNvSpPr>
            <a:spLocks noChangeShapeType="1"/>
          </p:cNvSpPr>
          <p:nvPr/>
        </p:nvSpPr>
        <p:spPr bwMode="auto">
          <a:xfrm>
            <a:off x="5580063" y="3792116"/>
            <a:ext cx="0" cy="4397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33805" name="Rectangle 12"/>
          <p:cNvSpPr>
            <a:spLocks noChangeArrowheads="1"/>
          </p:cNvSpPr>
          <p:nvPr/>
        </p:nvSpPr>
        <p:spPr bwMode="auto">
          <a:xfrm rot="-5400000">
            <a:off x="6134100" y="4538241"/>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Arial" panose="020B0604020202020204" pitchFamily="34" charset="0"/>
            </a:endParaRPr>
          </a:p>
        </p:txBody>
      </p:sp>
      <p:sp>
        <p:nvSpPr>
          <p:cNvPr id="33806" name="Rectangle 13"/>
          <p:cNvSpPr>
            <a:spLocks noChangeArrowheads="1"/>
          </p:cNvSpPr>
          <p:nvPr/>
        </p:nvSpPr>
        <p:spPr bwMode="auto">
          <a:xfrm rot="-5400000">
            <a:off x="6137275" y="4539828"/>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Arial" panose="020B0604020202020204" pitchFamily="34" charset="0"/>
            </a:endParaRPr>
          </a:p>
        </p:txBody>
      </p:sp>
      <p:sp>
        <p:nvSpPr>
          <p:cNvPr id="33807" name="Line 14"/>
          <p:cNvSpPr>
            <a:spLocks noChangeShapeType="1"/>
          </p:cNvSpPr>
          <p:nvPr/>
        </p:nvSpPr>
        <p:spPr bwMode="auto">
          <a:xfrm flipH="1">
            <a:off x="6570663" y="3776241"/>
            <a:ext cx="6350" cy="4492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33808" name="Line 15"/>
          <p:cNvSpPr>
            <a:spLocks noChangeShapeType="1"/>
          </p:cNvSpPr>
          <p:nvPr/>
        </p:nvSpPr>
        <p:spPr bwMode="auto">
          <a:xfrm flipH="1" flipV="1">
            <a:off x="6575425" y="5082753"/>
            <a:ext cx="4763" cy="1857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33809" name="Line 16"/>
          <p:cNvSpPr>
            <a:spLocks noChangeShapeType="1"/>
          </p:cNvSpPr>
          <p:nvPr/>
        </p:nvSpPr>
        <p:spPr bwMode="auto">
          <a:xfrm>
            <a:off x="2501900" y="5257378"/>
            <a:ext cx="40767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33810" name="Line 17"/>
          <p:cNvSpPr>
            <a:spLocks noChangeShapeType="1"/>
          </p:cNvSpPr>
          <p:nvPr/>
        </p:nvSpPr>
        <p:spPr bwMode="auto">
          <a:xfrm flipV="1">
            <a:off x="2508250" y="5104978"/>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33811" name="Rectangle 18"/>
          <p:cNvSpPr>
            <a:spLocks noChangeArrowheads="1"/>
          </p:cNvSpPr>
          <p:nvPr/>
        </p:nvSpPr>
        <p:spPr bwMode="auto">
          <a:xfrm>
            <a:off x="4175125" y="3671466"/>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3812" name="Oval 19"/>
          <p:cNvSpPr>
            <a:spLocks noChangeAspect="1" noChangeArrowheads="1"/>
          </p:cNvSpPr>
          <p:nvPr/>
        </p:nvSpPr>
        <p:spPr bwMode="auto">
          <a:xfrm>
            <a:off x="2446338" y="3688928"/>
            <a:ext cx="136525" cy="136525"/>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grpSp>
        <p:nvGrpSpPr>
          <p:cNvPr id="33813" name="Group 20"/>
          <p:cNvGrpSpPr>
            <a:grpSpLocks/>
          </p:cNvGrpSpPr>
          <p:nvPr/>
        </p:nvGrpSpPr>
        <p:grpSpPr bwMode="auto">
          <a:xfrm>
            <a:off x="2444750" y="5174828"/>
            <a:ext cx="4200525" cy="147638"/>
            <a:chOff x="1540" y="2804"/>
            <a:chExt cx="2646" cy="93"/>
          </a:xfrm>
        </p:grpSpPr>
        <p:sp>
          <p:nvSpPr>
            <p:cNvPr id="33834" name="Oval 21"/>
            <p:cNvSpPr>
              <a:spLocks noChangeAspect="1" noChangeArrowheads="1"/>
            </p:cNvSpPr>
            <p:nvPr/>
          </p:nvSpPr>
          <p:spPr bwMode="auto">
            <a:xfrm>
              <a:off x="4100" y="2804"/>
              <a:ext cx="86" cy="86"/>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33835" name="Oval 22"/>
            <p:cNvSpPr>
              <a:spLocks noChangeAspect="1" noChangeArrowheads="1"/>
            </p:cNvSpPr>
            <p:nvPr/>
          </p:nvSpPr>
          <p:spPr bwMode="auto">
            <a:xfrm>
              <a:off x="3476" y="2811"/>
              <a:ext cx="86" cy="86"/>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33836" name="Oval 23"/>
            <p:cNvSpPr>
              <a:spLocks noChangeAspect="1" noChangeArrowheads="1"/>
            </p:cNvSpPr>
            <p:nvPr/>
          </p:nvSpPr>
          <p:spPr bwMode="auto">
            <a:xfrm>
              <a:off x="1540" y="2809"/>
              <a:ext cx="86" cy="86"/>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grpSp>
      <p:sp>
        <p:nvSpPr>
          <p:cNvPr id="33814" name="Text Box 24"/>
          <p:cNvSpPr txBox="1">
            <a:spLocks noChangeArrowheads="1"/>
          </p:cNvSpPr>
          <p:nvPr/>
        </p:nvSpPr>
        <p:spPr bwMode="auto">
          <a:xfrm>
            <a:off x="2252663" y="5966991"/>
            <a:ext cx="4711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a:solidFill>
                  <a:prstClr val="black"/>
                </a:solidFill>
                <a:latin typeface="Arial" panose="020B0604020202020204" pitchFamily="34" charset="0"/>
              </a:rPr>
              <a:t>Group of nodes connected only by wires</a:t>
            </a:r>
          </a:p>
        </p:txBody>
      </p:sp>
      <p:sp>
        <p:nvSpPr>
          <p:cNvPr id="33815" name="Line 25"/>
          <p:cNvSpPr>
            <a:spLocks noChangeShapeType="1"/>
          </p:cNvSpPr>
          <p:nvPr/>
        </p:nvSpPr>
        <p:spPr bwMode="auto">
          <a:xfrm>
            <a:off x="4559300" y="5828878"/>
            <a:ext cx="0" cy="19050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33816" name="AutoShape 26"/>
          <p:cNvSpPr>
            <a:spLocks noChangeArrowheads="1"/>
          </p:cNvSpPr>
          <p:nvPr/>
        </p:nvSpPr>
        <p:spPr bwMode="auto">
          <a:xfrm>
            <a:off x="2438400" y="5181178"/>
            <a:ext cx="4254500" cy="139700"/>
          </a:xfrm>
          <a:prstGeom prst="roundRect">
            <a:avLst>
              <a:gd name="adj" fmla="val 50000"/>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grpSp>
        <p:nvGrpSpPr>
          <p:cNvPr id="33817" name="Group 27"/>
          <p:cNvGrpSpPr>
            <a:grpSpLocks/>
          </p:cNvGrpSpPr>
          <p:nvPr/>
        </p:nvGrpSpPr>
        <p:grpSpPr bwMode="auto">
          <a:xfrm>
            <a:off x="1995488" y="5422478"/>
            <a:ext cx="5127625" cy="958850"/>
            <a:chOff x="1257" y="2952"/>
            <a:chExt cx="3230" cy="536"/>
          </a:xfrm>
        </p:grpSpPr>
        <p:sp>
          <p:nvSpPr>
            <p:cNvPr id="33832" name="AutoShape 28"/>
            <p:cNvSpPr>
              <a:spLocks/>
            </p:cNvSpPr>
            <p:nvPr/>
          </p:nvSpPr>
          <p:spPr bwMode="auto">
            <a:xfrm rot="-5400000">
              <a:off x="2728" y="1808"/>
              <a:ext cx="272" cy="2560"/>
            </a:xfrm>
            <a:prstGeom prst="leftBrace">
              <a:avLst>
                <a:gd name="adj1" fmla="val 78431"/>
                <a:gd name="adj2" fmla="val 49958"/>
              </a:avLst>
            </a:prstGeom>
            <a:noFill/>
            <a:ln w="28575">
              <a:solidFill>
                <a:srgbClr val="3333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33833" name="Text Box 29"/>
            <p:cNvSpPr txBox="1">
              <a:spLocks noChangeArrowheads="1"/>
            </p:cNvSpPr>
            <p:nvPr/>
          </p:nvSpPr>
          <p:spPr bwMode="auto">
            <a:xfrm>
              <a:off x="1257" y="3266"/>
              <a:ext cx="3230" cy="222"/>
            </a:xfrm>
            <a:prstGeom prst="rect">
              <a:avLst/>
            </a:prstGeom>
            <a:solidFill>
              <a:schemeClr val="bg1"/>
            </a:solidFill>
            <a:ln>
              <a:noFill/>
            </a:ln>
            <a:effectLst/>
            <a:extLst>
              <a:ext uri="{91240B29-F687-4F45-9708-019B960494DF}">
                <a14:hiddenLine xmlns:a14="http://schemas.microsoft.com/office/drawing/2010/main" w="2857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a:solidFill>
                    <a:prstClr val="black"/>
                  </a:solidFill>
                  <a:latin typeface="Arial" panose="020B0604020202020204" pitchFamily="34" charset="0"/>
                </a:rPr>
                <a:t>One big node</a:t>
              </a:r>
            </a:p>
          </p:txBody>
        </p:sp>
      </p:grpSp>
      <p:grpSp>
        <p:nvGrpSpPr>
          <p:cNvPr id="33818" name="Group 30"/>
          <p:cNvGrpSpPr>
            <a:grpSpLocks/>
          </p:cNvGrpSpPr>
          <p:nvPr/>
        </p:nvGrpSpPr>
        <p:grpSpPr bwMode="auto">
          <a:xfrm>
            <a:off x="5508625" y="3706391"/>
            <a:ext cx="1136650" cy="136525"/>
            <a:chOff x="3470" y="1871"/>
            <a:chExt cx="716" cy="86"/>
          </a:xfrm>
        </p:grpSpPr>
        <p:sp>
          <p:nvSpPr>
            <p:cNvPr id="33828" name="Oval 31"/>
            <p:cNvSpPr>
              <a:spLocks noChangeAspect="1" noChangeArrowheads="1"/>
            </p:cNvSpPr>
            <p:nvPr/>
          </p:nvSpPr>
          <p:spPr bwMode="auto">
            <a:xfrm>
              <a:off x="3478" y="1871"/>
              <a:ext cx="86" cy="86"/>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3829" name="Oval 32"/>
            <p:cNvSpPr>
              <a:spLocks noChangeAspect="1" noChangeArrowheads="1"/>
            </p:cNvSpPr>
            <p:nvPr/>
          </p:nvSpPr>
          <p:spPr bwMode="auto">
            <a:xfrm>
              <a:off x="4100" y="1871"/>
              <a:ext cx="86" cy="86"/>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3830" name="Oval 33"/>
            <p:cNvSpPr>
              <a:spLocks noChangeAspect="1" noChangeArrowheads="1"/>
            </p:cNvSpPr>
            <p:nvPr/>
          </p:nvSpPr>
          <p:spPr bwMode="auto">
            <a:xfrm>
              <a:off x="3470" y="1871"/>
              <a:ext cx="86" cy="86"/>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3831" name="Oval 34"/>
            <p:cNvSpPr>
              <a:spLocks noChangeAspect="1" noChangeArrowheads="1"/>
            </p:cNvSpPr>
            <p:nvPr/>
          </p:nvSpPr>
          <p:spPr bwMode="auto">
            <a:xfrm>
              <a:off x="4100" y="1871"/>
              <a:ext cx="86" cy="86"/>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grpSp>
      <p:sp>
        <p:nvSpPr>
          <p:cNvPr id="33819" name="AutoShape 35"/>
          <p:cNvSpPr>
            <a:spLocks noChangeArrowheads="1"/>
          </p:cNvSpPr>
          <p:nvPr/>
        </p:nvSpPr>
        <p:spPr bwMode="auto">
          <a:xfrm>
            <a:off x="5499100" y="3707978"/>
            <a:ext cx="1155700" cy="139700"/>
          </a:xfrm>
          <a:prstGeom prst="roundRect">
            <a:avLst>
              <a:gd name="adj" fmla="val 50000"/>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3820" name="Oval 36"/>
          <p:cNvSpPr>
            <a:spLocks noChangeAspect="1" noChangeArrowheads="1"/>
          </p:cNvSpPr>
          <p:nvPr/>
        </p:nvSpPr>
        <p:spPr bwMode="auto">
          <a:xfrm>
            <a:off x="2446338" y="3701628"/>
            <a:ext cx="136525" cy="136525"/>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grpSp>
        <p:nvGrpSpPr>
          <p:cNvPr id="33821" name="Group 37"/>
          <p:cNvGrpSpPr>
            <a:grpSpLocks/>
          </p:cNvGrpSpPr>
          <p:nvPr/>
        </p:nvGrpSpPr>
        <p:grpSpPr bwMode="auto">
          <a:xfrm>
            <a:off x="4992688" y="2961853"/>
            <a:ext cx="2092325" cy="708025"/>
            <a:chOff x="3145" y="1402"/>
            <a:chExt cx="1318" cy="446"/>
          </a:xfrm>
        </p:grpSpPr>
        <p:sp>
          <p:nvSpPr>
            <p:cNvPr id="33826" name="AutoShape 38"/>
            <p:cNvSpPr>
              <a:spLocks/>
            </p:cNvSpPr>
            <p:nvPr/>
          </p:nvSpPr>
          <p:spPr bwMode="auto">
            <a:xfrm rot="5400000" flipV="1">
              <a:off x="3720" y="1408"/>
              <a:ext cx="176" cy="704"/>
            </a:xfrm>
            <a:prstGeom prst="leftBrace">
              <a:avLst>
                <a:gd name="adj1" fmla="val 33333"/>
                <a:gd name="adj2" fmla="val 49958"/>
              </a:avLst>
            </a:prstGeom>
            <a:noFill/>
            <a:ln w="28575">
              <a:solidFill>
                <a:srgbClr val="3333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3827" name="Text Box 39"/>
            <p:cNvSpPr txBox="1">
              <a:spLocks noChangeArrowheads="1"/>
            </p:cNvSpPr>
            <p:nvPr/>
          </p:nvSpPr>
          <p:spPr bwMode="auto">
            <a:xfrm>
              <a:off x="3145" y="1402"/>
              <a:ext cx="1318" cy="250"/>
            </a:xfrm>
            <a:prstGeom prst="rect">
              <a:avLst/>
            </a:prstGeom>
            <a:solidFill>
              <a:schemeClr val="bg1"/>
            </a:solidFill>
            <a:ln>
              <a:noFill/>
            </a:ln>
            <a:effectLst/>
            <a:extLst>
              <a:ext uri="{91240B29-F687-4F45-9708-019B960494DF}">
                <a14:hiddenLine xmlns:a14="http://schemas.microsoft.com/office/drawing/2010/main" w="2857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dirty="0">
                  <a:solidFill>
                    <a:prstClr val="black"/>
                  </a:solidFill>
                  <a:latin typeface="Comic Sans MS" panose="030F0702030302020204" pitchFamily="66" charset="0"/>
                </a:rPr>
                <a:t>One big node</a:t>
              </a:r>
            </a:p>
          </p:txBody>
        </p:sp>
      </p:grpSp>
      <p:grpSp>
        <p:nvGrpSpPr>
          <p:cNvPr id="33822" name="Group 40"/>
          <p:cNvGrpSpPr>
            <a:grpSpLocks/>
          </p:cNvGrpSpPr>
          <p:nvPr/>
        </p:nvGrpSpPr>
        <p:grpSpPr bwMode="auto">
          <a:xfrm>
            <a:off x="328613" y="3007891"/>
            <a:ext cx="2097088" cy="687387"/>
            <a:chOff x="207" y="1431"/>
            <a:chExt cx="1321" cy="433"/>
          </a:xfrm>
        </p:grpSpPr>
        <p:sp>
          <p:nvSpPr>
            <p:cNvPr id="33824" name="Text Box 41"/>
            <p:cNvSpPr txBox="1">
              <a:spLocks noChangeArrowheads="1"/>
            </p:cNvSpPr>
            <p:nvPr/>
          </p:nvSpPr>
          <p:spPr bwMode="auto">
            <a:xfrm>
              <a:off x="207" y="1431"/>
              <a:ext cx="1113"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u="sng">
                  <a:solidFill>
                    <a:prstClr val="black"/>
                  </a:solidFill>
                  <a:latin typeface="Comic Sans MS" panose="030F0702030302020204" pitchFamily="66" charset="0"/>
                </a:rPr>
                <a:t>A single node</a:t>
              </a:r>
            </a:p>
          </p:txBody>
        </p:sp>
        <p:sp>
          <p:nvSpPr>
            <p:cNvPr id="33825" name="Line 42"/>
            <p:cNvSpPr>
              <a:spLocks noChangeShapeType="1"/>
            </p:cNvSpPr>
            <p:nvPr/>
          </p:nvSpPr>
          <p:spPr bwMode="auto">
            <a:xfrm>
              <a:off x="1304" y="1640"/>
              <a:ext cx="224" cy="22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latin typeface="Comic Sans MS" panose="030F0702030302020204" pitchFamily="66" charset="0"/>
              </a:endParaRPr>
            </a:p>
          </p:txBody>
        </p:sp>
      </p:grpSp>
      <p:sp>
        <p:nvSpPr>
          <p:cNvPr id="45" name="Line 42"/>
          <p:cNvSpPr>
            <a:spLocks noChangeShapeType="1"/>
          </p:cNvSpPr>
          <p:nvPr/>
        </p:nvSpPr>
        <p:spPr bwMode="auto">
          <a:xfrm flipH="1">
            <a:off x="6776567" y="4299854"/>
            <a:ext cx="346546" cy="37901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latin typeface="Comic Sans MS" panose="030F0702030302020204" pitchFamily="66" charset="0"/>
            </a:endParaRPr>
          </a:p>
        </p:txBody>
      </p:sp>
      <p:sp>
        <p:nvSpPr>
          <p:cNvPr id="47" name="Line 42"/>
          <p:cNvSpPr>
            <a:spLocks noChangeShapeType="1"/>
          </p:cNvSpPr>
          <p:nvPr/>
        </p:nvSpPr>
        <p:spPr bwMode="auto">
          <a:xfrm flipV="1">
            <a:off x="1852650" y="4150363"/>
            <a:ext cx="552377" cy="29898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latin typeface="Comic Sans MS" panose="030F0702030302020204" pitchFamily="66" charset="0"/>
            </a:endParaRPr>
          </a:p>
        </p:txBody>
      </p:sp>
      <p:grpSp>
        <p:nvGrpSpPr>
          <p:cNvPr id="50" name="Group 40"/>
          <p:cNvGrpSpPr>
            <a:grpSpLocks/>
          </p:cNvGrpSpPr>
          <p:nvPr/>
        </p:nvGrpSpPr>
        <p:grpSpPr bwMode="auto">
          <a:xfrm>
            <a:off x="2405027" y="2409355"/>
            <a:ext cx="2733677" cy="1260474"/>
            <a:chOff x="93" y="1430"/>
            <a:chExt cx="1722" cy="794"/>
          </a:xfrm>
        </p:grpSpPr>
        <p:sp>
          <p:nvSpPr>
            <p:cNvPr id="51" name="Text Box 41"/>
            <p:cNvSpPr txBox="1">
              <a:spLocks noChangeArrowheads="1"/>
            </p:cNvSpPr>
            <p:nvPr/>
          </p:nvSpPr>
          <p:spPr bwMode="auto">
            <a:xfrm>
              <a:off x="93" y="1430"/>
              <a:ext cx="1722" cy="4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u="sng" dirty="0">
                  <a:solidFill>
                    <a:prstClr val="black"/>
                  </a:solidFill>
                  <a:latin typeface="Comic Sans MS" panose="030F0702030302020204" pitchFamily="66" charset="0"/>
                </a:rPr>
                <a:t>Nodes </a:t>
              </a:r>
              <a:r>
                <a:rPr lang="tr-TR" altLang="en-US" u="sng" dirty="0">
                  <a:solidFill>
                    <a:prstClr val="black"/>
                  </a:solidFill>
                  <a:latin typeface="Comic Sans MS" panose="030F0702030302020204" pitchFamily="66" charset="0"/>
                </a:rPr>
                <a:t>are </a:t>
              </a:r>
              <a:r>
                <a:rPr lang="en-US" altLang="en-US" u="sng" dirty="0">
                  <a:solidFill>
                    <a:prstClr val="black"/>
                  </a:solidFill>
                  <a:latin typeface="Comic Sans MS" panose="030F0702030302020204" pitchFamily="66" charset="0"/>
                </a:rPr>
                <a:t>Connected</a:t>
              </a:r>
              <a:endParaRPr lang="tr-TR" altLang="en-US" u="sng" dirty="0">
                <a:solidFill>
                  <a:prstClr val="black"/>
                </a:solidFill>
                <a:latin typeface="Comic Sans MS" panose="030F0702030302020204" pitchFamily="66" charset="0"/>
              </a:endParaRPr>
            </a:p>
            <a:p>
              <a:pPr algn="ctr"/>
              <a:r>
                <a:rPr lang="en-US" altLang="en-US" u="sng" dirty="0">
                  <a:solidFill>
                    <a:prstClr val="black"/>
                  </a:solidFill>
                  <a:latin typeface="Comic Sans MS" panose="030F0702030302020204" pitchFamily="66" charset="0"/>
                </a:rPr>
                <a:t>by Wires Only</a:t>
              </a:r>
            </a:p>
          </p:txBody>
        </p:sp>
        <p:sp>
          <p:nvSpPr>
            <p:cNvPr id="52" name="Line 42"/>
            <p:cNvSpPr>
              <a:spLocks noChangeShapeType="1"/>
            </p:cNvSpPr>
            <p:nvPr/>
          </p:nvSpPr>
          <p:spPr bwMode="auto">
            <a:xfrm flipH="1">
              <a:off x="732" y="1883"/>
              <a:ext cx="59" cy="34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latin typeface="Comic Sans MS" panose="030F0702030302020204" pitchFamily="66" charset="0"/>
              </a:endParaRPr>
            </a:p>
          </p:txBody>
        </p:sp>
      </p:grpSp>
      <p:sp>
        <p:nvSpPr>
          <p:cNvPr id="2" name="Rounded Rectangular Callout 1"/>
          <p:cNvSpPr/>
          <p:nvPr/>
        </p:nvSpPr>
        <p:spPr>
          <a:xfrm>
            <a:off x="540100" y="1070752"/>
            <a:ext cx="2261838" cy="1123712"/>
          </a:xfrm>
          <a:prstGeom prst="wedgeRoundRectCallout">
            <a:avLst>
              <a:gd name="adj1" fmla="val 36645"/>
              <a:gd name="adj2" fmla="val 170901"/>
              <a:gd name="adj3" fmla="val 16667"/>
            </a:avLst>
          </a:prstGeom>
          <a:solidFill>
            <a:schemeClr val="bg2">
              <a:lumMod val="90000"/>
            </a:schemeClr>
          </a:solidFill>
          <a:ln>
            <a:noFill/>
          </a:ln>
          <a:effectLst/>
        </p:spPr>
        <p:txBody>
          <a:bodyPr wrap="square">
            <a:spAutoFit/>
          </a:bodyPr>
          <a:lstStyle/>
          <a:p>
            <a:r>
              <a:rPr lang="tr-TR" sz="2000" dirty="0">
                <a:solidFill>
                  <a:prstClr val="black"/>
                </a:solidFill>
                <a:latin typeface="Comic Sans MS" panose="030F0702030302020204" pitchFamily="66" charset="0"/>
              </a:rPr>
              <a:t>I</a:t>
            </a:r>
            <a:r>
              <a:rPr lang="en-US" sz="2000" dirty="0" err="1">
                <a:solidFill>
                  <a:prstClr val="black"/>
                </a:solidFill>
                <a:latin typeface="Comic Sans MS" panose="030F0702030302020204" pitchFamily="66" charset="0"/>
              </a:rPr>
              <a:t>ntersection</a:t>
            </a:r>
            <a:r>
              <a:rPr lang="tr-TR" sz="2000" dirty="0">
                <a:solidFill>
                  <a:prstClr val="black"/>
                </a:solidFill>
                <a:latin typeface="Comic Sans MS" panose="030F0702030302020204" pitchFamily="66" charset="0"/>
              </a:rPr>
              <a:t> </a:t>
            </a:r>
            <a:r>
              <a:rPr lang="tr-TR" sz="2000" dirty="0" err="1">
                <a:solidFill>
                  <a:prstClr val="black"/>
                </a:solidFill>
                <a:latin typeface="Comic Sans MS" panose="030F0702030302020204" pitchFamily="66" charset="0"/>
              </a:rPr>
              <a:t>point</a:t>
            </a:r>
            <a:r>
              <a:rPr lang="tr-TR" sz="2000" dirty="0">
                <a:solidFill>
                  <a:prstClr val="black"/>
                </a:solidFill>
                <a:latin typeface="Comic Sans MS" panose="030F0702030302020204" pitchFamily="66" charset="0"/>
              </a:rPr>
              <a:t> of </a:t>
            </a:r>
            <a:r>
              <a:rPr lang="tr-TR" sz="2000" dirty="0" err="1">
                <a:solidFill>
                  <a:prstClr val="black"/>
                </a:solidFill>
                <a:latin typeface="Comic Sans MS" panose="030F0702030302020204" pitchFamily="66" charset="0"/>
              </a:rPr>
              <a:t>wires</a:t>
            </a:r>
            <a:r>
              <a:rPr lang="tr-TR" sz="2000" dirty="0">
                <a:solidFill>
                  <a:prstClr val="black"/>
                </a:solidFill>
                <a:latin typeface="Comic Sans MS" panose="030F0702030302020204" pitchFamily="66" charset="0"/>
              </a:rPr>
              <a:t> is </a:t>
            </a:r>
            <a:r>
              <a:rPr lang="tr-TR" sz="2000" dirty="0" err="1">
                <a:solidFill>
                  <a:prstClr val="black"/>
                </a:solidFill>
                <a:latin typeface="Comic Sans MS" panose="030F0702030302020204" pitchFamily="66" charset="0"/>
              </a:rPr>
              <a:t>call</a:t>
            </a:r>
            <a:r>
              <a:rPr lang="tr-TR" sz="2000" dirty="0">
                <a:solidFill>
                  <a:prstClr val="black"/>
                </a:solidFill>
                <a:latin typeface="Comic Sans MS" panose="030F0702030302020204" pitchFamily="66" charset="0"/>
              </a:rPr>
              <a:t> as a </a:t>
            </a:r>
            <a:r>
              <a:rPr lang="tr-TR" sz="2000" dirty="0" err="1">
                <a:solidFill>
                  <a:prstClr val="black"/>
                </a:solidFill>
                <a:latin typeface="Comic Sans MS" panose="030F0702030302020204" pitchFamily="66" charset="0"/>
              </a:rPr>
              <a:t>node</a:t>
            </a:r>
            <a:endParaRPr lang="en-US" sz="2000" dirty="0">
              <a:solidFill>
                <a:prstClr val="black"/>
              </a:solidFill>
              <a:latin typeface="Comic Sans MS" panose="030F0702030302020204" pitchFamily="66" charset="0"/>
            </a:endParaRPr>
          </a:p>
        </p:txBody>
      </p:sp>
      <p:grpSp>
        <p:nvGrpSpPr>
          <p:cNvPr id="53" name="Group 24"/>
          <p:cNvGrpSpPr>
            <a:grpSpLocks/>
          </p:cNvGrpSpPr>
          <p:nvPr/>
        </p:nvGrpSpPr>
        <p:grpSpPr bwMode="auto">
          <a:xfrm>
            <a:off x="2349850" y="4470584"/>
            <a:ext cx="344488" cy="501650"/>
            <a:chOff x="646" y="2647"/>
            <a:chExt cx="217" cy="316"/>
          </a:xfrm>
        </p:grpSpPr>
        <p:sp>
          <p:nvSpPr>
            <p:cNvPr id="54" name="Text Box 25"/>
            <p:cNvSpPr txBox="1">
              <a:spLocks noChangeArrowheads="1"/>
            </p:cNvSpPr>
            <p:nvPr/>
          </p:nvSpPr>
          <p:spPr bwMode="auto">
            <a:xfrm>
              <a:off x="646" y="2647"/>
              <a:ext cx="19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a:t>
              </a:r>
            </a:p>
          </p:txBody>
        </p:sp>
        <p:sp>
          <p:nvSpPr>
            <p:cNvPr id="55" name="Text Box 26"/>
            <p:cNvSpPr txBox="1">
              <a:spLocks noChangeArrowheads="1"/>
            </p:cNvSpPr>
            <p:nvPr/>
          </p:nvSpPr>
          <p:spPr bwMode="auto">
            <a:xfrm>
              <a:off x="646" y="2711"/>
              <a:ext cx="21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dirty="0">
                  <a:solidFill>
                    <a:prstClr val="black"/>
                  </a:solidFill>
                  <a:latin typeface="Comic Sans MS" panose="030F0702030302020204" pitchFamily="66" charset="0"/>
                </a:rPr>
                <a:t>_</a:t>
              </a:r>
            </a:p>
          </p:txBody>
        </p:sp>
      </p:grpSp>
    </p:spTree>
    <p:extLst>
      <p:ext uri="{BB962C8B-B14F-4D97-AF65-F5344CB8AC3E}">
        <p14:creationId xmlns:p14="http://schemas.microsoft.com/office/powerpoint/2010/main" val="4191110131"/>
      </p:ext>
    </p:extLst>
  </p:cSld>
  <p:clrMapOvr>
    <a:masterClrMapping/>
  </p:clrMapOvr>
  <p:transition>
    <p:plus/>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6056" y="4314260"/>
            <a:ext cx="2505981" cy="2375301"/>
          </a:xfrm>
          <a:prstGeom prst="rect">
            <a:avLst/>
          </a:prstGeom>
        </p:spPr>
      </p:pic>
      <p:sp>
        <p:nvSpPr>
          <p:cNvPr id="4" name="Rectangle 3"/>
          <p:cNvSpPr>
            <a:spLocks noGrp="1" noChangeArrowheads="1"/>
          </p:cNvSpPr>
          <p:nvPr/>
        </p:nvSpPr>
        <p:spPr bwMode="auto">
          <a:xfrm>
            <a:off x="457200" y="205582"/>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eaLnBrk="1" hangingPunct="1"/>
            <a:r>
              <a:rPr lang="en-US" altLang="tr-TR" sz="3400" dirty="0">
                <a:solidFill>
                  <a:schemeClr val="tx1"/>
                </a:solidFill>
                <a:effectLst>
                  <a:outerShdw blurRad="38100" dist="38100" dir="2700000" algn="tl">
                    <a:srgbClr val="000000">
                      <a:alpha val="43137"/>
                    </a:srgbClr>
                  </a:outerShdw>
                </a:effectLst>
                <a:latin typeface="Comic Sans MS" panose="030F0702030302020204" pitchFamily="66" charset="0"/>
              </a:rPr>
              <a:t>Grading</a:t>
            </a:r>
          </a:p>
        </p:txBody>
      </p:sp>
      <p:sp>
        <p:nvSpPr>
          <p:cNvPr id="5" name="Text Box 3"/>
          <p:cNvSpPr txBox="1">
            <a:spLocks noChangeArrowheads="1"/>
          </p:cNvSpPr>
          <p:nvPr/>
        </p:nvSpPr>
        <p:spPr bwMode="auto">
          <a:xfrm>
            <a:off x="516118" y="1266467"/>
            <a:ext cx="8170682"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r>
              <a:rPr lang="en-US" altLang="tr-TR" sz="2000" b="1" dirty="0">
                <a:latin typeface="Comic Sans MS" panose="030F0702030302020204" pitchFamily="66" charset="0"/>
              </a:rPr>
              <a:t>Grading: </a:t>
            </a:r>
            <a:r>
              <a:rPr lang="en-US" altLang="tr-TR" sz="2000" dirty="0">
                <a:latin typeface="Comic Sans MS" panose="030F0702030302020204" pitchFamily="66" charset="0"/>
              </a:rPr>
              <a:t>Midterm Exams 2x 20%, Quizzes 2x 10%, Final Exam 40% </a:t>
            </a:r>
          </a:p>
          <a:p>
            <a:pPr eaLnBrk="1" hangingPunct="1"/>
            <a:endParaRPr lang="en-US" altLang="tr-TR" sz="500" dirty="0">
              <a:latin typeface="Comic Sans MS" panose="030F0702030302020204" pitchFamily="66" charset="0"/>
            </a:endParaRPr>
          </a:p>
          <a:p>
            <a:r>
              <a:rPr lang="en-US" altLang="tr-TR" sz="2000" b="1" dirty="0">
                <a:latin typeface="Comic Sans MS" panose="030F0702030302020204" pitchFamily="66" charset="0"/>
              </a:rPr>
              <a:t>Midterm Exams: </a:t>
            </a:r>
            <a:r>
              <a:rPr lang="en-US" altLang="tr-TR" sz="2000" dirty="0">
                <a:latin typeface="Comic Sans MS" panose="030F0702030302020204" pitchFamily="66" charset="0"/>
              </a:rPr>
              <a:t>30 October (could be after 5 pm, time to be arranged)</a:t>
            </a:r>
            <a:r>
              <a:rPr lang="tr-TR" altLang="tr-TR" sz="2000" dirty="0">
                <a:latin typeface="Comic Sans MS" panose="030F0702030302020204" pitchFamily="66" charset="0"/>
              </a:rPr>
              <a:t> </a:t>
            </a:r>
            <a:r>
              <a:rPr lang="en-US" altLang="tr-TR" sz="2000" dirty="0">
                <a:latin typeface="Comic Sans MS" panose="030F0702030302020204" pitchFamily="66" charset="0"/>
              </a:rPr>
              <a:t>and 10 December 2019</a:t>
            </a:r>
            <a:br>
              <a:rPr lang="en-US" altLang="tr-TR" sz="2000" dirty="0">
                <a:latin typeface="Comic Sans MS" panose="030F0702030302020204" pitchFamily="66" charset="0"/>
              </a:rPr>
            </a:br>
            <a:endParaRPr lang="en-US" altLang="tr-TR" sz="500" dirty="0">
              <a:latin typeface="Comic Sans MS" panose="030F0702030302020204" pitchFamily="66" charset="0"/>
            </a:endParaRPr>
          </a:p>
          <a:p>
            <a:pPr eaLnBrk="1" hangingPunct="1"/>
            <a:r>
              <a:rPr lang="en-US" altLang="tr-TR" sz="2000" b="1" dirty="0">
                <a:latin typeface="Comic Sans MS" panose="030F0702030302020204" pitchFamily="66" charset="0"/>
              </a:rPr>
              <a:t>Pop Quizzes: </a:t>
            </a:r>
            <a:r>
              <a:rPr lang="en-US" altLang="tr-TR" sz="2000" dirty="0">
                <a:latin typeface="Comic Sans MS" panose="030F0702030302020204" pitchFamily="66" charset="0"/>
              </a:rPr>
              <a:t>8 October and 26 November 2019 during regular class hours</a:t>
            </a:r>
          </a:p>
          <a:p>
            <a:pPr eaLnBrk="1" hangingPunct="1"/>
            <a:endParaRPr lang="en-US" altLang="tr-TR" sz="2000" dirty="0">
              <a:latin typeface="Comic Sans MS" panose="030F0702030302020204" pitchFamily="66" charset="0"/>
            </a:endParaRPr>
          </a:p>
          <a:p>
            <a:pPr eaLnBrk="1" hangingPunct="1"/>
            <a:r>
              <a:rPr lang="en-US" i="1" dirty="0">
                <a:latin typeface="Comic Sans MS" panose="030F0702030302020204" pitchFamily="66" charset="0"/>
              </a:rPr>
              <a:t>Before the final exam the sum of your midterm exam grades should be larger than 50.</a:t>
            </a:r>
            <a:endParaRPr lang="en-US" altLang="tr-TR" i="1" dirty="0">
              <a:latin typeface="Comic Sans MS" panose="030F0702030302020204" pitchFamily="66" charset="0"/>
            </a:endParaRPr>
          </a:p>
        </p:txBody>
      </p:sp>
    </p:spTree>
    <p:extLst>
      <p:ext uri="{BB962C8B-B14F-4D97-AF65-F5344CB8AC3E}">
        <p14:creationId xmlns:p14="http://schemas.microsoft.com/office/powerpoint/2010/main" val="368867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sz="half" idx="1"/>
          </p:nvPr>
        </p:nvSpPr>
        <p:spPr>
          <a:xfrm>
            <a:off x="379250" y="4293096"/>
            <a:ext cx="3810000" cy="1440160"/>
          </a:xfrm>
        </p:spPr>
        <p:txBody>
          <a:bodyPr>
            <a:normAutofit/>
          </a:bodyPr>
          <a:lstStyle/>
          <a:p>
            <a:pPr>
              <a:buNone/>
            </a:pPr>
            <a:r>
              <a:rPr lang="en-US" altLang="tr-TR" sz="2000" dirty="0"/>
              <a:t>I</a:t>
            </a:r>
            <a:r>
              <a:rPr lang="en-US" altLang="tr-TR" sz="2000" baseline="-25000" dirty="0"/>
              <a:t>1</a:t>
            </a:r>
            <a:r>
              <a:rPr lang="en-US" altLang="tr-TR" sz="2000" dirty="0"/>
              <a:t> = I</a:t>
            </a:r>
            <a:r>
              <a:rPr lang="en-US" altLang="tr-TR" sz="2000" baseline="-25000" dirty="0"/>
              <a:t>2 </a:t>
            </a:r>
            <a:r>
              <a:rPr lang="en-US" altLang="tr-TR" sz="2000" dirty="0"/>
              <a:t>+ I</a:t>
            </a:r>
            <a:r>
              <a:rPr lang="en-US" altLang="tr-TR" sz="2000" baseline="-25000" dirty="0"/>
              <a:t>3</a:t>
            </a:r>
          </a:p>
          <a:p>
            <a:pPr>
              <a:buNone/>
            </a:pPr>
            <a:r>
              <a:rPr lang="en-US" altLang="tr-TR" sz="2000" dirty="0"/>
              <a:t>Diagram b shows a mechanical analog</a:t>
            </a:r>
            <a:r>
              <a:rPr lang="tr-TR" altLang="tr-TR" sz="2000" dirty="0"/>
              <a:t>y</a:t>
            </a:r>
            <a:endParaRPr lang="en-US" altLang="tr-TR" sz="2000" dirty="0"/>
          </a:p>
        </p:txBody>
      </p:sp>
      <p:grpSp>
        <p:nvGrpSpPr>
          <p:cNvPr id="3" name="Group 2"/>
          <p:cNvGrpSpPr/>
          <p:nvPr/>
        </p:nvGrpSpPr>
        <p:grpSpPr>
          <a:xfrm>
            <a:off x="5004048" y="2010386"/>
            <a:ext cx="3140844" cy="4114800"/>
            <a:chOff x="5076056" y="2017713"/>
            <a:chExt cx="3140844" cy="4114800"/>
          </a:xfrm>
        </p:grpSpPr>
        <p:sp>
          <p:nvSpPr>
            <p:cNvPr id="2" name="Rectangle 1"/>
            <p:cNvSpPr/>
            <p:nvPr/>
          </p:nvSpPr>
          <p:spPr>
            <a:xfrm>
              <a:off x="5076056" y="5805264"/>
              <a:ext cx="1584176" cy="32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2534" name="Picture 6" descr="Fig 18-12"/>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5334000" y="2017713"/>
              <a:ext cx="28829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Rectangle 49"/>
          <p:cNvSpPr txBox="1">
            <a:spLocks noChangeArrowheads="1"/>
          </p:cNvSpPr>
          <p:nvPr/>
        </p:nvSpPr>
        <p:spPr>
          <a:xfrm>
            <a:off x="250825" y="332115"/>
            <a:ext cx="7772400" cy="523220"/>
          </a:xfrm>
          <a:prstGeom prst="rect">
            <a:avLst/>
          </a:prstGeom>
          <a:solidFill>
            <a:schemeClr val="bg1"/>
          </a:solidFill>
          <a:ln>
            <a:noFill/>
          </a:ln>
          <a:effec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Comic Sans MS" panose="030F0702030302020204" pitchFamily="66" charset="0"/>
                <a:ea typeface="+mj-ea"/>
                <a:cs typeface="+mj-cs"/>
              </a:defRPr>
            </a:lvl1pPr>
          </a:lstStyle>
          <a:p>
            <a:pPr algn="l"/>
            <a:r>
              <a:rPr lang="en-US" altLang="en-US" sz="2800" dirty="0">
                <a:effectLst>
                  <a:outerShdw blurRad="38100" dist="38100" dir="2700000" algn="tl">
                    <a:srgbClr val="000000">
                      <a:alpha val="43137"/>
                    </a:srgbClr>
                  </a:outerShdw>
                </a:effectLst>
                <a:ea typeface="+mn-ea"/>
                <a:cs typeface="+mn-cs"/>
              </a:rPr>
              <a:t>From Conservation of Charge</a:t>
            </a:r>
          </a:p>
        </p:txBody>
      </p:sp>
      <p:sp>
        <p:nvSpPr>
          <p:cNvPr id="8" name="Text Box 2"/>
          <p:cNvSpPr txBox="1">
            <a:spLocks noChangeArrowheads="1"/>
          </p:cNvSpPr>
          <p:nvPr/>
        </p:nvSpPr>
        <p:spPr bwMode="auto">
          <a:xfrm>
            <a:off x="322833" y="2341329"/>
            <a:ext cx="48252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dirty="0">
                <a:solidFill>
                  <a:prstClr val="black"/>
                </a:solidFill>
                <a:latin typeface="Comic Sans MS" panose="030F0702030302020204" pitchFamily="66" charset="0"/>
              </a:rPr>
              <a:t>The sum of </a:t>
            </a:r>
            <a:r>
              <a:rPr lang="tr-TR" altLang="en-US" dirty="0" err="1">
                <a:solidFill>
                  <a:prstClr val="black"/>
                </a:solidFill>
                <a:latin typeface="Comic Sans MS" panose="030F0702030302020204" pitchFamily="66" charset="0"/>
              </a:rPr>
              <a:t>charges</a:t>
            </a:r>
            <a:r>
              <a:rPr lang="tr-TR" altLang="en-US" dirty="0">
                <a:solidFill>
                  <a:prstClr val="black"/>
                </a:solidFill>
                <a:latin typeface="Comic Sans MS" panose="030F0702030302020204" pitchFamily="66" charset="0"/>
              </a:rPr>
              <a:t> </a:t>
            </a:r>
            <a:r>
              <a:rPr lang="en-US" altLang="en-US" dirty="0">
                <a:solidFill>
                  <a:prstClr val="black"/>
                </a:solidFill>
                <a:latin typeface="Comic Sans MS" panose="030F0702030302020204" pitchFamily="66" charset="0"/>
              </a:rPr>
              <a:t>flowing </a:t>
            </a:r>
            <a:r>
              <a:rPr lang="en-US" altLang="en-US" b="1" dirty="0">
                <a:solidFill>
                  <a:srgbClr val="0000FF"/>
                </a:solidFill>
                <a:latin typeface="Comic Sans MS" panose="030F0702030302020204" pitchFamily="66" charset="0"/>
              </a:rPr>
              <a:t>into</a:t>
            </a:r>
            <a:r>
              <a:rPr lang="en-US" altLang="en-US" dirty="0">
                <a:solidFill>
                  <a:prstClr val="black"/>
                </a:solidFill>
                <a:latin typeface="Comic Sans MS" panose="030F0702030302020204" pitchFamily="66" charset="0"/>
              </a:rPr>
              <a:t> a node must be </a:t>
            </a:r>
            <a:r>
              <a:rPr lang="tr-TR" altLang="en-US" dirty="0" err="1">
                <a:solidFill>
                  <a:prstClr val="black"/>
                </a:solidFill>
                <a:latin typeface="Comic Sans MS" panose="030F0702030302020204" pitchFamily="66" charset="0"/>
              </a:rPr>
              <a:t>equal</a:t>
            </a:r>
            <a:r>
              <a:rPr lang="tr-TR" altLang="en-US" dirty="0">
                <a:solidFill>
                  <a:prstClr val="black"/>
                </a:solidFill>
                <a:latin typeface="Comic Sans MS" panose="030F0702030302020204" pitchFamily="66" charset="0"/>
              </a:rPr>
              <a:t> </a:t>
            </a:r>
            <a:r>
              <a:rPr lang="tr-TR" altLang="en-US" dirty="0" err="1">
                <a:solidFill>
                  <a:prstClr val="black"/>
                </a:solidFill>
                <a:latin typeface="Comic Sans MS" panose="030F0702030302020204" pitchFamily="66" charset="0"/>
              </a:rPr>
              <a:t>to</a:t>
            </a:r>
            <a:r>
              <a:rPr lang="tr-TR" altLang="en-US" dirty="0">
                <a:solidFill>
                  <a:prstClr val="black"/>
                </a:solidFill>
                <a:latin typeface="Comic Sans MS" panose="030F0702030302020204" pitchFamily="66" charset="0"/>
              </a:rPr>
              <a:t> </a:t>
            </a:r>
            <a:r>
              <a:rPr lang="tr-TR" altLang="en-US" dirty="0" err="1">
                <a:solidFill>
                  <a:prstClr val="black"/>
                </a:solidFill>
                <a:latin typeface="Comic Sans MS" panose="030F0702030302020204" pitchFamily="66" charset="0"/>
              </a:rPr>
              <a:t>the</a:t>
            </a:r>
            <a:r>
              <a:rPr lang="tr-TR" altLang="en-US" dirty="0">
                <a:solidFill>
                  <a:prstClr val="black"/>
                </a:solidFill>
                <a:latin typeface="Comic Sans MS" panose="030F0702030302020204" pitchFamily="66" charset="0"/>
              </a:rPr>
              <a:t> </a:t>
            </a:r>
            <a:r>
              <a:rPr lang="tr-TR" altLang="en-US" dirty="0" err="1">
                <a:solidFill>
                  <a:prstClr val="black"/>
                </a:solidFill>
                <a:latin typeface="Comic Sans MS" panose="030F0702030302020204" pitchFamily="66" charset="0"/>
              </a:rPr>
              <a:t>sum</a:t>
            </a:r>
            <a:r>
              <a:rPr lang="tr-TR" altLang="en-US" dirty="0">
                <a:solidFill>
                  <a:prstClr val="black"/>
                </a:solidFill>
                <a:latin typeface="Comic Sans MS" panose="030F0702030302020204" pitchFamily="66" charset="0"/>
              </a:rPr>
              <a:t> of </a:t>
            </a:r>
            <a:r>
              <a:rPr lang="tr-TR" altLang="en-US" dirty="0" err="1">
                <a:solidFill>
                  <a:prstClr val="black"/>
                </a:solidFill>
                <a:latin typeface="Comic Sans MS" panose="030F0702030302020204" pitchFamily="66" charset="0"/>
              </a:rPr>
              <a:t>the</a:t>
            </a:r>
            <a:r>
              <a:rPr lang="tr-TR" altLang="en-US" dirty="0">
                <a:solidFill>
                  <a:prstClr val="black"/>
                </a:solidFill>
                <a:latin typeface="Comic Sans MS" panose="030F0702030302020204" pitchFamily="66" charset="0"/>
              </a:rPr>
              <a:t> </a:t>
            </a:r>
            <a:r>
              <a:rPr lang="tr-TR" altLang="en-US" dirty="0" err="1">
                <a:solidFill>
                  <a:prstClr val="black"/>
                </a:solidFill>
                <a:latin typeface="Comic Sans MS" panose="030F0702030302020204" pitchFamily="66" charset="0"/>
              </a:rPr>
              <a:t>charges</a:t>
            </a:r>
            <a:r>
              <a:rPr lang="tr-TR" altLang="en-US" dirty="0">
                <a:solidFill>
                  <a:prstClr val="black"/>
                </a:solidFill>
                <a:latin typeface="Comic Sans MS" panose="030F0702030302020204" pitchFamily="66" charset="0"/>
              </a:rPr>
              <a:t> </a:t>
            </a:r>
            <a:r>
              <a:rPr lang="tr-TR" altLang="en-US" dirty="0" err="1">
                <a:solidFill>
                  <a:prstClr val="black"/>
                </a:solidFill>
                <a:latin typeface="Comic Sans MS" panose="030F0702030302020204" pitchFamily="66" charset="0"/>
              </a:rPr>
              <a:t>flowing</a:t>
            </a:r>
            <a:r>
              <a:rPr lang="tr-TR" altLang="en-US" dirty="0">
                <a:solidFill>
                  <a:prstClr val="black"/>
                </a:solidFill>
                <a:latin typeface="Comic Sans MS" panose="030F0702030302020204" pitchFamily="66" charset="0"/>
              </a:rPr>
              <a:t> </a:t>
            </a:r>
            <a:r>
              <a:rPr lang="tr-TR" altLang="en-US" dirty="0" err="1">
                <a:solidFill>
                  <a:prstClr val="black"/>
                </a:solidFill>
                <a:latin typeface="Comic Sans MS" panose="030F0702030302020204" pitchFamily="66" charset="0"/>
              </a:rPr>
              <a:t>out</a:t>
            </a:r>
            <a:r>
              <a:rPr lang="tr-TR" altLang="en-US" dirty="0">
                <a:solidFill>
                  <a:prstClr val="black"/>
                </a:solidFill>
                <a:latin typeface="Comic Sans MS" panose="030F0702030302020204" pitchFamily="66" charset="0"/>
              </a:rPr>
              <a:t> of </a:t>
            </a:r>
            <a:r>
              <a:rPr lang="tr-TR" altLang="en-US" dirty="0" err="1">
                <a:solidFill>
                  <a:prstClr val="black"/>
                </a:solidFill>
                <a:latin typeface="Comic Sans MS" panose="030F0702030302020204" pitchFamily="66" charset="0"/>
              </a:rPr>
              <a:t>the</a:t>
            </a:r>
            <a:r>
              <a:rPr lang="tr-TR" altLang="en-US" dirty="0">
                <a:solidFill>
                  <a:prstClr val="black"/>
                </a:solidFill>
                <a:latin typeface="Comic Sans MS" panose="030F0702030302020204" pitchFamily="66" charset="0"/>
              </a:rPr>
              <a:t> </a:t>
            </a:r>
            <a:r>
              <a:rPr lang="tr-TR" altLang="en-US" dirty="0" err="1">
                <a:solidFill>
                  <a:prstClr val="black"/>
                </a:solidFill>
                <a:latin typeface="Comic Sans MS" panose="030F0702030302020204" pitchFamily="66" charset="0"/>
              </a:rPr>
              <a:t>node</a:t>
            </a:r>
            <a:r>
              <a:rPr lang="en-US" altLang="en-US" dirty="0">
                <a:solidFill>
                  <a:prstClr val="black"/>
                </a:solidFill>
                <a:latin typeface="Comic Sans MS" panose="030F0702030302020204" pitchFamily="66" charset="0"/>
              </a:rPr>
              <a:t>.</a:t>
            </a:r>
          </a:p>
        </p:txBody>
      </p:sp>
      <p:sp>
        <p:nvSpPr>
          <p:cNvPr id="4" name="Rectangle 3"/>
          <p:cNvSpPr/>
          <p:nvPr/>
        </p:nvSpPr>
        <p:spPr>
          <a:xfrm>
            <a:off x="275390" y="925029"/>
            <a:ext cx="6960905" cy="1015663"/>
          </a:xfrm>
          <a:prstGeom prst="rect">
            <a:avLst/>
          </a:prstGeom>
        </p:spPr>
        <p:txBody>
          <a:bodyPr wrap="square">
            <a:spAutoFit/>
          </a:bodyPr>
          <a:lstStyle/>
          <a:p>
            <a:r>
              <a:rPr lang="en-US" altLang="en-US" sz="2000" dirty="0">
                <a:solidFill>
                  <a:prstClr val="black"/>
                </a:solidFill>
                <a:latin typeface="Comic Sans MS" panose="030F0702030302020204" pitchFamily="66" charset="0"/>
                <a:cs typeface="Arial" panose="020B0604020202020204" pitchFamily="34" charset="0"/>
              </a:rPr>
              <a:t>Current is the amount of electric charge (coulombs) flowing </a:t>
            </a:r>
            <a:r>
              <a:rPr lang="tr-TR" altLang="en-US" sz="2000" dirty="0" err="1">
                <a:solidFill>
                  <a:prstClr val="black"/>
                </a:solidFill>
                <a:latin typeface="Comic Sans MS" panose="030F0702030302020204" pitchFamily="66" charset="0"/>
                <a:cs typeface="Arial" panose="020B0604020202020204" pitchFamily="34" charset="0"/>
              </a:rPr>
              <a:t>through</a:t>
            </a:r>
            <a:r>
              <a:rPr lang="tr-TR" altLang="en-US" sz="2000" dirty="0">
                <a:solidFill>
                  <a:prstClr val="black"/>
                </a:solidFill>
                <a:latin typeface="Comic Sans MS" panose="030F0702030302020204" pitchFamily="66" charset="0"/>
                <a:cs typeface="Arial" panose="020B0604020202020204" pitchFamily="34" charset="0"/>
              </a:rPr>
              <a:t> a </a:t>
            </a:r>
            <a:r>
              <a:rPr lang="tr-TR" altLang="en-US" sz="2000" dirty="0" err="1">
                <a:solidFill>
                  <a:prstClr val="black"/>
                </a:solidFill>
                <a:latin typeface="Comic Sans MS" panose="030F0702030302020204" pitchFamily="66" charset="0"/>
                <a:cs typeface="Arial" panose="020B0604020202020204" pitchFamily="34" charset="0"/>
              </a:rPr>
              <a:t>cross</a:t>
            </a:r>
            <a:r>
              <a:rPr lang="tr-TR" altLang="en-US" sz="2000" dirty="0">
                <a:solidFill>
                  <a:prstClr val="black"/>
                </a:solidFill>
                <a:latin typeface="Comic Sans MS" panose="030F0702030302020204" pitchFamily="66" charset="0"/>
                <a:cs typeface="Arial" panose="020B0604020202020204" pitchFamily="34" charset="0"/>
              </a:rPr>
              <a:t> </a:t>
            </a:r>
            <a:r>
              <a:rPr lang="tr-TR" altLang="en-US" sz="2000" dirty="0" err="1">
                <a:solidFill>
                  <a:prstClr val="black"/>
                </a:solidFill>
                <a:latin typeface="Comic Sans MS" panose="030F0702030302020204" pitchFamily="66" charset="0"/>
                <a:cs typeface="Arial" panose="020B0604020202020204" pitchFamily="34" charset="0"/>
              </a:rPr>
              <a:t>section</a:t>
            </a:r>
            <a:r>
              <a:rPr lang="tr-TR" altLang="en-US" sz="2000" dirty="0">
                <a:solidFill>
                  <a:prstClr val="black"/>
                </a:solidFill>
                <a:latin typeface="Comic Sans MS" panose="030F0702030302020204" pitchFamily="66" charset="0"/>
                <a:cs typeface="Arial" panose="020B0604020202020204" pitchFamily="34" charset="0"/>
              </a:rPr>
              <a:t> of a </a:t>
            </a:r>
            <a:r>
              <a:rPr lang="tr-TR" altLang="en-US" sz="2000" dirty="0" err="1">
                <a:solidFill>
                  <a:prstClr val="black"/>
                </a:solidFill>
                <a:latin typeface="Comic Sans MS" panose="030F0702030302020204" pitchFamily="66" charset="0"/>
                <a:cs typeface="Arial" panose="020B0604020202020204" pitchFamily="34" charset="0"/>
              </a:rPr>
              <a:t>conductor</a:t>
            </a:r>
            <a:r>
              <a:rPr lang="tr-TR" altLang="en-US" sz="2000" dirty="0">
                <a:solidFill>
                  <a:prstClr val="black"/>
                </a:solidFill>
                <a:latin typeface="Comic Sans MS" panose="030F0702030302020204" pitchFamily="66" charset="0"/>
                <a:cs typeface="Arial" panose="020B0604020202020204" pitchFamily="34" charset="0"/>
              </a:rPr>
              <a:t> in </a:t>
            </a:r>
            <a:r>
              <a:rPr lang="en-US" altLang="en-US" sz="2000" dirty="0">
                <a:solidFill>
                  <a:prstClr val="black"/>
                </a:solidFill>
                <a:latin typeface="Comic Sans MS" panose="030F0702030302020204" pitchFamily="66" charset="0"/>
                <a:cs typeface="Arial" panose="020B0604020202020204" pitchFamily="34" charset="0"/>
              </a:rPr>
              <a:t>one second</a:t>
            </a:r>
            <a:endParaRPr lang="en-US" sz="2000" dirty="0"/>
          </a:p>
        </p:txBody>
      </p:sp>
    </p:spTree>
    <p:extLst>
      <p:ext uri="{BB962C8B-B14F-4D97-AF65-F5344CB8AC3E}">
        <p14:creationId xmlns:p14="http://schemas.microsoft.com/office/powerpoint/2010/main" val="3068567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7C0D78AB-0759-41A8-9B61-9F2A3D1CD697}" type="slidenum">
              <a:rPr lang="en-GB" altLang="en-US" sz="1400">
                <a:solidFill>
                  <a:prstClr val="black"/>
                </a:solidFill>
              </a:rPr>
              <a:pPr/>
              <a:t>21</a:t>
            </a:fld>
            <a:endParaRPr lang="en-GB" altLang="en-US" sz="1400">
              <a:solidFill>
                <a:prstClr val="black"/>
              </a:solidFill>
            </a:endParaRPr>
          </a:p>
        </p:txBody>
      </p:sp>
      <p:sp>
        <p:nvSpPr>
          <p:cNvPr id="36874" name="Rectangle 49"/>
          <p:cNvSpPr>
            <a:spLocks noGrp="1" noChangeArrowheads="1"/>
          </p:cNvSpPr>
          <p:nvPr>
            <p:ph type="title" idx="4294967295"/>
          </p:nvPr>
        </p:nvSpPr>
        <p:spPr>
          <a:xfrm>
            <a:off x="0" y="331788"/>
            <a:ext cx="7772400" cy="523875"/>
          </a:xfrm>
          <a:solidFill>
            <a:schemeClr val="bg1"/>
          </a:solidFill>
          <a:ln>
            <a:noFill/>
          </a:ln>
          <a:effectLst/>
        </p:spPr>
        <p:txBody>
          <a:bodyPr vert="horz" wrap="square" lIns="91440" tIns="45720" rIns="91440" bIns="45720" rtlCol="0" anchor="ctr">
            <a:spAutoFit/>
          </a:bodyPr>
          <a:lstStyle/>
          <a:p>
            <a:pPr algn="l" fontAlgn="base">
              <a:spcAft>
                <a:spcPct val="0"/>
              </a:spcAft>
            </a:pPr>
            <a:r>
              <a:rPr lang="en-US" altLang="en-US" sz="2800" dirty="0">
                <a:effectLst>
                  <a:outerShdw blurRad="38100" dist="38100" dir="2700000" algn="tl">
                    <a:srgbClr val="000000">
                      <a:alpha val="43137"/>
                    </a:srgbClr>
                  </a:outerShdw>
                </a:effectLst>
                <a:ea typeface="+mn-ea"/>
                <a:cs typeface="+mn-cs"/>
              </a:rPr>
              <a:t>Kirchhoff’s Current Law</a:t>
            </a:r>
          </a:p>
        </p:txBody>
      </p:sp>
      <p:sp>
        <p:nvSpPr>
          <p:cNvPr id="137218" name="Text Box 2"/>
          <p:cNvSpPr txBox="1">
            <a:spLocks noChangeArrowheads="1"/>
          </p:cNvSpPr>
          <p:nvPr/>
        </p:nvSpPr>
        <p:spPr bwMode="auto">
          <a:xfrm>
            <a:off x="684213" y="981075"/>
            <a:ext cx="633218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FontTx/>
              <a:buChar char="•"/>
            </a:pPr>
            <a:r>
              <a:rPr lang="en-US" altLang="en-US" sz="2400" dirty="0">
                <a:solidFill>
                  <a:prstClr val="black"/>
                </a:solidFill>
                <a:latin typeface="Comic Sans MS" panose="030F0702030302020204" pitchFamily="66" charset="0"/>
              </a:rPr>
              <a:t> The sum of currents flowing </a:t>
            </a:r>
            <a:r>
              <a:rPr lang="en-US" altLang="en-US" sz="2400" b="1" dirty="0">
                <a:solidFill>
                  <a:srgbClr val="0000FF"/>
                </a:solidFill>
                <a:latin typeface="Comic Sans MS" panose="030F0702030302020204" pitchFamily="66" charset="0"/>
              </a:rPr>
              <a:t>into</a:t>
            </a:r>
            <a:r>
              <a:rPr lang="en-US" altLang="en-US" sz="2400" dirty="0">
                <a:solidFill>
                  <a:prstClr val="black"/>
                </a:solidFill>
                <a:latin typeface="Comic Sans MS" panose="030F0702030302020204" pitchFamily="66" charset="0"/>
              </a:rPr>
              <a:t> a node </a:t>
            </a:r>
            <a:br>
              <a:rPr lang="en-US" altLang="en-US" sz="2400" dirty="0">
                <a:solidFill>
                  <a:prstClr val="black"/>
                </a:solidFill>
                <a:latin typeface="Comic Sans MS" panose="030F0702030302020204" pitchFamily="66" charset="0"/>
              </a:rPr>
            </a:br>
            <a:r>
              <a:rPr lang="en-US" altLang="en-US" sz="2400" dirty="0">
                <a:solidFill>
                  <a:prstClr val="black"/>
                </a:solidFill>
                <a:latin typeface="Comic Sans MS" panose="030F0702030302020204" pitchFamily="66" charset="0"/>
              </a:rPr>
              <a:t>   must be balanced by the sum of currents</a:t>
            </a:r>
            <a:br>
              <a:rPr lang="en-US" altLang="en-US" sz="2400" dirty="0">
                <a:solidFill>
                  <a:prstClr val="black"/>
                </a:solidFill>
                <a:latin typeface="Comic Sans MS" panose="030F0702030302020204" pitchFamily="66" charset="0"/>
              </a:rPr>
            </a:br>
            <a:r>
              <a:rPr lang="en-US" altLang="en-US" sz="2400" dirty="0">
                <a:solidFill>
                  <a:prstClr val="black"/>
                </a:solidFill>
                <a:latin typeface="Comic Sans MS" panose="030F0702030302020204" pitchFamily="66" charset="0"/>
              </a:rPr>
              <a:t>   flowing </a:t>
            </a:r>
            <a:r>
              <a:rPr lang="en-US" altLang="en-US" sz="2400" b="1" dirty="0">
                <a:solidFill>
                  <a:srgbClr val="0000FF"/>
                </a:solidFill>
                <a:latin typeface="Comic Sans MS" panose="030F0702030302020204" pitchFamily="66" charset="0"/>
              </a:rPr>
              <a:t>out </a:t>
            </a:r>
            <a:r>
              <a:rPr lang="en-US" altLang="en-US" sz="2400" dirty="0">
                <a:solidFill>
                  <a:prstClr val="black"/>
                </a:solidFill>
                <a:latin typeface="Comic Sans MS" panose="030F0702030302020204" pitchFamily="66" charset="0"/>
              </a:rPr>
              <a:t>of the node.</a:t>
            </a:r>
          </a:p>
        </p:txBody>
      </p:sp>
      <p:grpSp>
        <p:nvGrpSpPr>
          <p:cNvPr id="137241" name="Group 25"/>
          <p:cNvGrpSpPr>
            <a:grpSpLocks/>
          </p:cNvGrpSpPr>
          <p:nvPr/>
        </p:nvGrpSpPr>
        <p:grpSpPr bwMode="auto">
          <a:xfrm>
            <a:off x="3792143" y="2081391"/>
            <a:ext cx="396875" cy="481012"/>
            <a:chOff x="3198" y="1617"/>
            <a:chExt cx="250" cy="303"/>
          </a:xfrm>
        </p:grpSpPr>
        <p:sp>
          <p:nvSpPr>
            <p:cNvPr id="36909" name="Line 26"/>
            <p:cNvSpPr>
              <a:spLocks noChangeShapeType="1"/>
            </p:cNvSpPr>
            <p:nvPr/>
          </p:nvSpPr>
          <p:spPr bwMode="auto">
            <a:xfrm>
              <a:off x="3224" y="1920"/>
              <a:ext cx="224" cy="0"/>
            </a:xfrm>
            <a:prstGeom prst="line">
              <a:avLst/>
            </a:prstGeom>
            <a:noFill/>
            <a:ln w="571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omic Sans MS" panose="030F0702030302020204" pitchFamily="66" charset="0"/>
              </a:endParaRPr>
            </a:p>
          </p:txBody>
        </p:sp>
        <p:sp>
          <p:nvSpPr>
            <p:cNvPr id="36910" name="Text Box 27"/>
            <p:cNvSpPr txBox="1">
              <a:spLocks noChangeArrowheads="1"/>
            </p:cNvSpPr>
            <p:nvPr/>
          </p:nvSpPr>
          <p:spPr bwMode="auto">
            <a:xfrm>
              <a:off x="3198" y="1617"/>
              <a:ext cx="23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i="1" dirty="0">
                  <a:solidFill>
                    <a:prstClr val="black"/>
                  </a:solidFill>
                  <a:latin typeface="Comic Sans MS" panose="030F0702030302020204" pitchFamily="66" charset="0"/>
                </a:rPr>
                <a:t>i</a:t>
              </a:r>
              <a:r>
                <a:rPr lang="en-US" altLang="en-US" sz="2400" baseline="-25000" dirty="0">
                  <a:solidFill>
                    <a:prstClr val="black"/>
                  </a:solidFill>
                  <a:latin typeface="Comic Sans MS" panose="030F0702030302020204" pitchFamily="66" charset="0"/>
                </a:rPr>
                <a:t>1</a:t>
              </a:r>
              <a:endParaRPr lang="en-US" altLang="en-US" sz="2400" dirty="0">
                <a:solidFill>
                  <a:prstClr val="black"/>
                </a:solidFill>
                <a:latin typeface="Comic Sans MS" panose="030F0702030302020204" pitchFamily="66" charset="0"/>
              </a:endParaRPr>
            </a:p>
          </p:txBody>
        </p:sp>
      </p:grpSp>
      <p:grpSp>
        <p:nvGrpSpPr>
          <p:cNvPr id="36869" name="Group 53"/>
          <p:cNvGrpSpPr>
            <a:grpSpLocks/>
          </p:cNvGrpSpPr>
          <p:nvPr/>
        </p:nvGrpSpPr>
        <p:grpSpPr bwMode="auto">
          <a:xfrm>
            <a:off x="894551" y="2335008"/>
            <a:ext cx="4881563" cy="1879600"/>
            <a:chOff x="1381" y="1671"/>
            <a:chExt cx="3075" cy="1184"/>
          </a:xfrm>
        </p:grpSpPr>
        <p:sp>
          <p:nvSpPr>
            <p:cNvPr id="36881" name="Oval 3"/>
            <p:cNvSpPr>
              <a:spLocks noChangeArrowheads="1"/>
            </p:cNvSpPr>
            <p:nvPr/>
          </p:nvSpPr>
          <p:spPr bwMode="auto">
            <a:xfrm>
              <a:off x="1381" y="2329"/>
              <a:ext cx="384" cy="38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6882" name="Line 4"/>
            <p:cNvSpPr>
              <a:spLocks noChangeShapeType="1"/>
            </p:cNvSpPr>
            <p:nvPr/>
          </p:nvSpPr>
          <p:spPr bwMode="auto">
            <a:xfrm>
              <a:off x="1581" y="1921"/>
              <a:ext cx="3" cy="41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6883" name="Line 5"/>
            <p:cNvSpPr>
              <a:spLocks noChangeShapeType="1"/>
            </p:cNvSpPr>
            <p:nvPr/>
          </p:nvSpPr>
          <p:spPr bwMode="auto">
            <a:xfrm flipV="1">
              <a:off x="1581" y="2722"/>
              <a:ext cx="0" cy="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6884" name="Line 6"/>
            <p:cNvSpPr>
              <a:spLocks noChangeShapeType="1"/>
            </p:cNvSpPr>
            <p:nvPr/>
          </p:nvSpPr>
          <p:spPr bwMode="auto">
            <a:xfrm>
              <a:off x="1577" y="1918"/>
              <a:ext cx="10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6885" name="Line 7"/>
            <p:cNvSpPr>
              <a:spLocks noChangeShapeType="1"/>
            </p:cNvSpPr>
            <p:nvPr/>
          </p:nvSpPr>
          <p:spPr bwMode="auto">
            <a:xfrm>
              <a:off x="3170" y="1918"/>
              <a:ext cx="9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6886" name="Rectangle 8"/>
            <p:cNvSpPr>
              <a:spLocks noChangeArrowheads="1"/>
            </p:cNvSpPr>
            <p:nvPr/>
          </p:nvSpPr>
          <p:spPr bwMode="auto">
            <a:xfrm rot="-5400000">
              <a:off x="3243" y="2392"/>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6887" name="Line 9"/>
            <p:cNvSpPr>
              <a:spLocks noChangeShapeType="1"/>
            </p:cNvSpPr>
            <p:nvPr/>
          </p:nvSpPr>
          <p:spPr bwMode="auto">
            <a:xfrm flipV="1">
              <a:off x="3515" y="2729"/>
              <a:ext cx="0" cy="1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6888" name="Line 10"/>
            <p:cNvSpPr>
              <a:spLocks noChangeShapeType="1"/>
            </p:cNvSpPr>
            <p:nvPr/>
          </p:nvSpPr>
          <p:spPr bwMode="auto">
            <a:xfrm>
              <a:off x="3515" y="1925"/>
              <a:ext cx="0" cy="2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6889" name="Rectangle 11"/>
            <p:cNvSpPr>
              <a:spLocks noChangeArrowheads="1"/>
            </p:cNvSpPr>
            <p:nvPr/>
          </p:nvSpPr>
          <p:spPr bwMode="auto">
            <a:xfrm rot="-5400000">
              <a:off x="3864" y="2395"/>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6890" name="Rectangle 12"/>
            <p:cNvSpPr>
              <a:spLocks noChangeArrowheads="1"/>
            </p:cNvSpPr>
            <p:nvPr/>
          </p:nvSpPr>
          <p:spPr bwMode="auto">
            <a:xfrm rot="-5400000">
              <a:off x="3866" y="2396"/>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6891" name="Line 13"/>
            <p:cNvSpPr>
              <a:spLocks noChangeShapeType="1"/>
            </p:cNvSpPr>
            <p:nvPr/>
          </p:nvSpPr>
          <p:spPr bwMode="auto">
            <a:xfrm flipH="1">
              <a:off x="4139" y="1915"/>
              <a:ext cx="4" cy="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6892" name="Line 14"/>
            <p:cNvSpPr>
              <a:spLocks noChangeShapeType="1"/>
            </p:cNvSpPr>
            <p:nvPr/>
          </p:nvSpPr>
          <p:spPr bwMode="auto">
            <a:xfrm flipH="1" flipV="1">
              <a:off x="4142" y="2738"/>
              <a:ext cx="3" cy="1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6893" name="Line 15"/>
            <p:cNvSpPr>
              <a:spLocks noChangeShapeType="1"/>
            </p:cNvSpPr>
            <p:nvPr/>
          </p:nvSpPr>
          <p:spPr bwMode="auto">
            <a:xfrm>
              <a:off x="1582" y="2848"/>
              <a:ext cx="25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6894" name="Line 16"/>
            <p:cNvSpPr>
              <a:spLocks noChangeShapeType="1"/>
            </p:cNvSpPr>
            <p:nvPr/>
          </p:nvSpPr>
          <p:spPr bwMode="auto">
            <a:xfrm flipV="1">
              <a:off x="1580" y="27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6895" name="Rectangle 17"/>
            <p:cNvSpPr>
              <a:spLocks noChangeArrowheads="1"/>
            </p:cNvSpPr>
            <p:nvPr/>
          </p:nvSpPr>
          <p:spPr bwMode="auto">
            <a:xfrm>
              <a:off x="2630" y="1849"/>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grpSp>
          <p:nvGrpSpPr>
            <p:cNvPr id="36896" name="Group 18"/>
            <p:cNvGrpSpPr>
              <a:grpSpLocks/>
            </p:cNvGrpSpPr>
            <p:nvPr/>
          </p:nvGrpSpPr>
          <p:grpSpPr bwMode="auto">
            <a:xfrm>
              <a:off x="3470" y="1871"/>
              <a:ext cx="716" cy="86"/>
              <a:chOff x="3470" y="1871"/>
              <a:chExt cx="716" cy="86"/>
            </a:xfrm>
          </p:grpSpPr>
          <p:sp>
            <p:nvSpPr>
              <p:cNvPr id="36905" name="Oval 19"/>
              <p:cNvSpPr>
                <a:spLocks noChangeAspect="1" noChangeArrowheads="1"/>
              </p:cNvSpPr>
              <p:nvPr/>
            </p:nvSpPr>
            <p:spPr bwMode="auto">
              <a:xfrm>
                <a:off x="3478" y="1871"/>
                <a:ext cx="86" cy="86"/>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6906" name="Oval 20"/>
              <p:cNvSpPr>
                <a:spLocks noChangeAspect="1" noChangeArrowheads="1"/>
              </p:cNvSpPr>
              <p:nvPr/>
            </p:nvSpPr>
            <p:spPr bwMode="auto">
              <a:xfrm>
                <a:off x="4100" y="1871"/>
                <a:ext cx="86" cy="86"/>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6907" name="Oval 21"/>
              <p:cNvSpPr>
                <a:spLocks noChangeAspect="1" noChangeArrowheads="1"/>
              </p:cNvSpPr>
              <p:nvPr/>
            </p:nvSpPr>
            <p:spPr bwMode="auto">
              <a:xfrm>
                <a:off x="3470" y="1871"/>
                <a:ext cx="86" cy="86"/>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6908" name="Oval 22"/>
              <p:cNvSpPr>
                <a:spLocks noChangeAspect="1" noChangeArrowheads="1"/>
              </p:cNvSpPr>
              <p:nvPr/>
            </p:nvSpPr>
            <p:spPr bwMode="auto">
              <a:xfrm>
                <a:off x="4100" y="1871"/>
                <a:ext cx="86" cy="86"/>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grpSp>
        <p:sp>
          <p:nvSpPr>
            <p:cNvPr id="36897" name="AutoShape 23"/>
            <p:cNvSpPr>
              <a:spLocks noChangeArrowheads="1"/>
            </p:cNvSpPr>
            <p:nvPr/>
          </p:nvSpPr>
          <p:spPr bwMode="auto">
            <a:xfrm>
              <a:off x="3464" y="1872"/>
              <a:ext cx="728" cy="88"/>
            </a:xfrm>
            <a:prstGeom prst="roundRect">
              <a:avLst>
                <a:gd name="adj" fmla="val 50000"/>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grpSp>
          <p:nvGrpSpPr>
            <p:cNvPr id="36898" name="Group 28"/>
            <p:cNvGrpSpPr>
              <a:grpSpLocks/>
            </p:cNvGrpSpPr>
            <p:nvPr/>
          </p:nvGrpSpPr>
          <p:grpSpPr bwMode="auto">
            <a:xfrm>
              <a:off x="3512" y="1984"/>
              <a:ext cx="328" cy="313"/>
              <a:chOff x="3512" y="1984"/>
              <a:chExt cx="328" cy="313"/>
            </a:xfrm>
          </p:grpSpPr>
          <p:sp>
            <p:nvSpPr>
              <p:cNvPr id="36903" name="Line 29"/>
              <p:cNvSpPr>
                <a:spLocks noChangeShapeType="1"/>
              </p:cNvSpPr>
              <p:nvPr/>
            </p:nvSpPr>
            <p:spPr bwMode="auto">
              <a:xfrm rot="5400000">
                <a:off x="3400" y="2096"/>
                <a:ext cx="224" cy="0"/>
              </a:xfrm>
              <a:prstGeom prst="line">
                <a:avLst/>
              </a:prstGeom>
              <a:noFill/>
              <a:ln w="571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omic Sans MS" panose="030F0702030302020204" pitchFamily="66" charset="0"/>
                </a:endParaRPr>
              </a:p>
            </p:txBody>
          </p:sp>
          <p:sp>
            <p:nvSpPr>
              <p:cNvPr id="137246" name="Text Box 30"/>
              <p:cNvSpPr txBox="1">
                <a:spLocks noChangeArrowheads="1"/>
              </p:cNvSpPr>
              <p:nvPr/>
            </p:nvSpPr>
            <p:spPr bwMode="auto">
              <a:xfrm>
                <a:off x="3590" y="2006"/>
                <a:ext cx="25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i</a:t>
                </a:r>
                <a:r>
                  <a:rPr lang="en-US" altLang="en-US" sz="2400" i="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a:t>
                </a:r>
                <a:endPar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grpSp>
        <p:grpSp>
          <p:nvGrpSpPr>
            <p:cNvPr id="36899" name="Group 31"/>
            <p:cNvGrpSpPr>
              <a:grpSpLocks/>
            </p:cNvGrpSpPr>
            <p:nvPr/>
          </p:nvGrpSpPr>
          <p:grpSpPr bwMode="auto">
            <a:xfrm>
              <a:off x="4144" y="1984"/>
              <a:ext cx="312" cy="313"/>
              <a:chOff x="4144" y="1984"/>
              <a:chExt cx="312" cy="313"/>
            </a:xfrm>
          </p:grpSpPr>
          <p:sp>
            <p:nvSpPr>
              <p:cNvPr id="36901" name="Line 32"/>
              <p:cNvSpPr>
                <a:spLocks noChangeShapeType="1"/>
              </p:cNvSpPr>
              <p:nvPr/>
            </p:nvSpPr>
            <p:spPr bwMode="auto">
              <a:xfrm rot="5400000">
                <a:off x="4032" y="2096"/>
                <a:ext cx="224" cy="0"/>
              </a:xfrm>
              <a:prstGeom prst="line">
                <a:avLst/>
              </a:prstGeom>
              <a:noFill/>
              <a:ln w="571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omic Sans MS" panose="030F0702030302020204" pitchFamily="66" charset="0"/>
                </a:endParaRPr>
              </a:p>
            </p:txBody>
          </p:sp>
          <p:sp>
            <p:nvSpPr>
              <p:cNvPr id="137249" name="Text Box 33"/>
              <p:cNvSpPr txBox="1">
                <a:spLocks noChangeArrowheads="1"/>
              </p:cNvSpPr>
              <p:nvPr/>
            </p:nvSpPr>
            <p:spPr bwMode="auto">
              <a:xfrm>
                <a:off x="4206" y="2006"/>
                <a:ext cx="25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i</a:t>
                </a:r>
                <a:r>
                  <a:rPr lang="en-US" altLang="en-US" sz="2400" i="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3</a:t>
                </a:r>
                <a:endPar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grpSp>
        <p:sp>
          <p:nvSpPr>
            <p:cNvPr id="36900" name="Text Box 34"/>
            <p:cNvSpPr txBox="1">
              <a:spLocks noChangeArrowheads="1"/>
            </p:cNvSpPr>
            <p:nvPr/>
          </p:nvSpPr>
          <p:spPr bwMode="auto">
            <a:xfrm>
              <a:off x="3622" y="1671"/>
              <a:ext cx="43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srgbClr val="0000FF"/>
                  </a:solidFill>
                  <a:latin typeface="Comic Sans MS" panose="030F0702030302020204" pitchFamily="66" charset="0"/>
                </a:rPr>
                <a:t>node</a:t>
              </a:r>
            </a:p>
          </p:txBody>
        </p:sp>
      </p:grpSp>
      <p:sp>
        <p:nvSpPr>
          <p:cNvPr id="137251" name="Text Box 35"/>
          <p:cNvSpPr txBox="1">
            <a:spLocks noChangeArrowheads="1"/>
          </p:cNvSpPr>
          <p:nvPr/>
        </p:nvSpPr>
        <p:spPr bwMode="auto">
          <a:xfrm>
            <a:off x="1692275" y="4537075"/>
            <a:ext cx="249299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i</a:t>
            </a:r>
            <a:r>
              <a:rPr lang="en-US" altLang="en-US" sz="2400" i="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1</a:t>
            </a:r>
            <a:r>
              <a:rPr lang="en-US" altLang="en-US" sz="2400" baseline="-25000">
                <a:solidFill>
                  <a:prstClr val="black"/>
                </a:solidFill>
                <a:latin typeface="Comic Sans MS" panose="030F0702030302020204" pitchFamily="66" charset="0"/>
              </a:rPr>
              <a:t> </a:t>
            </a:r>
            <a:r>
              <a:rPr lang="en-US" altLang="en-US">
                <a:solidFill>
                  <a:prstClr val="black"/>
                </a:solidFill>
                <a:latin typeface="Comic Sans MS" panose="030F0702030302020204" pitchFamily="66" charset="0"/>
              </a:rPr>
              <a:t>flows </a:t>
            </a:r>
            <a:r>
              <a:rPr lang="en-US" altLang="en-US" b="1">
                <a:solidFill>
                  <a:srgbClr val="0000FF"/>
                </a:solidFill>
                <a:latin typeface="Comic Sans MS" panose="030F0702030302020204" pitchFamily="66" charset="0"/>
              </a:rPr>
              <a:t>into</a:t>
            </a:r>
            <a:r>
              <a:rPr lang="en-US" altLang="en-US">
                <a:solidFill>
                  <a:prstClr val="black"/>
                </a:solidFill>
                <a:latin typeface="Comic Sans MS" panose="030F0702030302020204" pitchFamily="66" charset="0"/>
              </a:rPr>
              <a:t> the node</a:t>
            </a:r>
          </a:p>
        </p:txBody>
      </p:sp>
      <p:sp>
        <p:nvSpPr>
          <p:cNvPr id="137252" name="Text Box 36"/>
          <p:cNvSpPr txBox="1">
            <a:spLocks noChangeArrowheads="1"/>
          </p:cNvSpPr>
          <p:nvPr/>
        </p:nvSpPr>
        <p:spPr bwMode="auto">
          <a:xfrm>
            <a:off x="1692275" y="4943475"/>
            <a:ext cx="2768707"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i</a:t>
            </a:r>
            <a:r>
              <a:rPr lang="en-US" altLang="en-US" sz="2400"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a:t>
            </a:r>
            <a:r>
              <a:rPr lang="en-US" altLang="en-US" sz="2400" baseline="-25000">
                <a:solidFill>
                  <a:prstClr val="black"/>
                </a:solidFill>
                <a:latin typeface="Comic Sans MS" panose="030F0702030302020204" pitchFamily="66" charset="0"/>
              </a:rPr>
              <a:t> </a:t>
            </a:r>
            <a:r>
              <a:rPr lang="en-US" altLang="en-US">
                <a:solidFill>
                  <a:prstClr val="black"/>
                </a:solidFill>
                <a:latin typeface="Comic Sans MS" panose="030F0702030302020204" pitchFamily="66" charset="0"/>
              </a:rPr>
              <a:t>flows </a:t>
            </a:r>
            <a:r>
              <a:rPr lang="en-US" altLang="en-US" b="1">
                <a:solidFill>
                  <a:srgbClr val="0000FF"/>
                </a:solidFill>
                <a:latin typeface="Comic Sans MS" panose="030F0702030302020204" pitchFamily="66" charset="0"/>
              </a:rPr>
              <a:t>out</a:t>
            </a:r>
            <a:r>
              <a:rPr lang="en-US" altLang="en-US">
                <a:solidFill>
                  <a:prstClr val="black"/>
                </a:solidFill>
                <a:latin typeface="Comic Sans MS" panose="030F0702030302020204" pitchFamily="66" charset="0"/>
              </a:rPr>
              <a:t> of the node</a:t>
            </a:r>
          </a:p>
        </p:txBody>
      </p:sp>
      <p:sp>
        <p:nvSpPr>
          <p:cNvPr id="137253" name="Text Box 37"/>
          <p:cNvSpPr txBox="1">
            <a:spLocks noChangeArrowheads="1"/>
          </p:cNvSpPr>
          <p:nvPr/>
        </p:nvSpPr>
        <p:spPr bwMode="auto">
          <a:xfrm>
            <a:off x="1692275" y="5387975"/>
            <a:ext cx="275428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i</a:t>
            </a:r>
            <a:r>
              <a:rPr lang="en-US" altLang="en-US" sz="2400"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3</a:t>
            </a:r>
            <a:r>
              <a:rPr lang="en-US" altLang="en-US" baseline="-25000">
                <a:solidFill>
                  <a:prstClr val="black"/>
                </a:solidFill>
                <a:latin typeface="Comic Sans MS" panose="030F0702030302020204" pitchFamily="66" charset="0"/>
              </a:rPr>
              <a:t> </a:t>
            </a:r>
            <a:r>
              <a:rPr lang="en-US" altLang="en-US">
                <a:solidFill>
                  <a:prstClr val="black"/>
                </a:solidFill>
                <a:latin typeface="Comic Sans MS" panose="030F0702030302020204" pitchFamily="66" charset="0"/>
              </a:rPr>
              <a:t>flows </a:t>
            </a:r>
            <a:r>
              <a:rPr lang="en-US" altLang="en-US" b="1">
                <a:solidFill>
                  <a:srgbClr val="0000FF"/>
                </a:solidFill>
                <a:latin typeface="Comic Sans MS" panose="030F0702030302020204" pitchFamily="66" charset="0"/>
              </a:rPr>
              <a:t>out</a:t>
            </a:r>
            <a:r>
              <a:rPr lang="en-US" altLang="en-US">
                <a:solidFill>
                  <a:prstClr val="black"/>
                </a:solidFill>
                <a:latin typeface="Comic Sans MS" panose="030F0702030302020204" pitchFamily="66" charset="0"/>
              </a:rPr>
              <a:t> of the node</a:t>
            </a:r>
          </a:p>
        </p:txBody>
      </p:sp>
      <p:sp>
        <p:nvSpPr>
          <p:cNvPr id="137254" name="Text Box 38"/>
          <p:cNvSpPr txBox="1">
            <a:spLocks noChangeArrowheads="1"/>
          </p:cNvSpPr>
          <p:nvPr/>
        </p:nvSpPr>
        <p:spPr bwMode="auto">
          <a:xfrm>
            <a:off x="2309813" y="5883275"/>
            <a:ext cx="1500732" cy="4616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400" b="1" i="1">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i</a:t>
            </a:r>
            <a:r>
              <a:rPr lang="en-US" altLang="en-US" sz="2400" b="1" i="1" baseline="-2500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1</a:t>
            </a:r>
            <a:r>
              <a:rPr lang="en-US" altLang="en-US" sz="2400" i="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i</a:t>
            </a:r>
            <a:r>
              <a:rPr lang="en-US" altLang="en-US" sz="2400" b="1" i="1" baseline="-2500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a:t>
            </a:r>
            <a:r>
              <a:rPr lang="en-US" altLang="en-US" sz="2400" b="1" i="1">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i</a:t>
            </a:r>
            <a:r>
              <a:rPr lang="en-US" altLang="en-US" sz="2400" b="1" i="1" baseline="-2500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3</a:t>
            </a:r>
          </a:p>
        </p:txBody>
      </p:sp>
      <p:grpSp>
        <p:nvGrpSpPr>
          <p:cNvPr id="137274" name="Group 58"/>
          <p:cNvGrpSpPr>
            <a:grpSpLocks/>
          </p:cNvGrpSpPr>
          <p:nvPr/>
        </p:nvGrpSpPr>
        <p:grpSpPr bwMode="auto">
          <a:xfrm>
            <a:off x="6507164" y="1052513"/>
            <a:ext cx="2636838" cy="3543300"/>
            <a:chOff x="3977" y="845"/>
            <a:chExt cx="1661" cy="2232"/>
          </a:xfrm>
        </p:grpSpPr>
        <p:pic>
          <p:nvPicPr>
            <p:cNvPr id="36879" name="Picture 52" descr="kirchof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13" y="845"/>
              <a:ext cx="947" cy="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0" name="Text Box 54"/>
            <p:cNvSpPr txBox="1">
              <a:spLocks noChangeArrowheads="1"/>
            </p:cNvSpPr>
            <p:nvPr/>
          </p:nvSpPr>
          <p:spPr bwMode="auto">
            <a:xfrm>
              <a:off x="3977" y="2205"/>
              <a:ext cx="1661" cy="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spcBef>
                  <a:spcPct val="50000"/>
                </a:spcBef>
              </a:pPr>
              <a:r>
                <a:rPr lang="en-US" altLang="en-US" sz="2400" dirty="0">
                  <a:solidFill>
                    <a:prstClr val="black"/>
                  </a:solidFill>
                  <a:latin typeface="Comic Sans MS" panose="030F0702030302020204" pitchFamily="66" charset="0"/>
                </a:rPr>
                <a:t>Gustav </a:t>
              </a:r>
              <a:r>
                <a:rPr lang="en-US" altLang="en-US" sz="2400" dirty="0" err="1">
                  <a:solidFill>
                    <a:prstClr val="black"/>
                  </a:solidFill>
                  <a:latin typeface="Comic Sans MS" panose="030F0702030302020204" pitchFamily="66" charset="0"/>
                </a:rPr>
                <a:t>Kirchoff</a:t>
              </a:r>
              <a:r>
                <a:rPr lang="en-US" altLang="en-US" sz="2400" dirty="0">
                  <a:solidFill>
                    <a:prstClr val="black"/>
                  </a:solidFill>
                  <a:latin typeface="Comic Sans MS" panose="030F0702030302020204" pitchFamily="66" charset="0"/>
                </a:rPr>
                <a:t> </a:t>
              </a:r>
              <a:r>
                <a:rPr lang="en-US" altLang="en-US" dirty="0">
                  <a:solidFill>
                    <a:prstClr val="black"/>
                  </a:solidFill>
                  <a:latin typeface="Comic Sans MS" panose="030F0702030302020204" pitchFamily="66" charset="0"/>
                </a:rPr>
                <a:t>was an 18th century German mathematician</a:t>
              </a:r>
            </a:p>
          </p:txBody>
        </p:sp>
      </p:grpSp>
      <p:grpSp>
        <p:nvGrpSpPr>
          <p:cNvPr id="44" name="Group 24"/>
          <p:cNvGrpSpPr>
            <a:grpSpLocks/>
          </p:cNvGrpSpPr>
          <p:nvPr/>
        </p:nvGrpSpPr>
        <p:grpSpPr bwMode="auto">
          <a:xfrm>
            <a:off x="1027107" y="3414509"/>
            <a:ext cx="344488" cy="501650"/>
            <a:chOff x="646" y="2647"/>
            <a:chExt cx="217" cy="316"/>
          </a:xfrm>
        </p:grpSpPr>
        <p:sp>
          <p:nvSpPr>
            <p:cNvPr id="45" name="Text Box 25"/>
            <p:cNvSpPr txBox="1">
              <a:spLocks noChangeArrowheads="1"/>
            </p:cNvSpPr>
            <p:nvPr/>
          </p:nvSpPr>
          <p:spPr bwMode="auto">
            <a:xfrm>
              <a:off x="646" y="2647"/>
              <a:ext cx="19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a:solidFill>
                    <a:prstClr val="black"/>
                  </a:solidFill>
                  <a:latin typeface="Comic Sans MS" panose="030F0702030302020204" pitchFamily="66" charset="0"/>
                </a:rPr>
                <a:t>+</a:t>
              </a:r>
            </a:p>
          </p:txBody>
        </p:sp>
        <p:sp>
          <p:nvSpPr>
            <p:cNvPr id="46" name="Text Box 26"/>
            <p:cNvSpPr txBox="1">
              <a:spLocks noChangeArrowheads="1"/>
            </p:cNvSpPr>
            <p:nvPr/>
          </p:nvSpPr>
          <p:spPr bwMode="auto">
            <a:xfrm>
              <a:off x="646" y="2711"/>
              <a:ext cx="21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dirty="0">
                  <a:solidFill>
                    <a:prstClr val="black"/>
                  </a:solidFill>
                  <a:latin typeface="Comic Sans MS" panose="030F0702030302020204" pitchFamily="66" charset="0"/>
                </a:rPr>
                <a:t>_</a:t>
              </a:r>
            </a:p>
          </p:txBody>
        </p:sp>
      </p:grpSp>
    </p:spTree>
    <p:extLst>
      <p:ext uri="{BB962C8B-B14F-4D97-AF65-F5344CB8AC3E}">
        <p14:creationId xmlns:p14="http://schemas.microsoft.com/office/powerpoint/2010/main" val="452819693"/>
      </p:ext>
    </p:extLst>
  </p:cSld>
  <p:clrMapOvr>
    <a:masterClrMapping/>
  </p:clrMapOvr>
  <p:transition>
    <p:plu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72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72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725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7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51" grpId="0" autoUpdateAnimBg="0"/>
      <p:bldP spid="137252" grpId="0" autoUpdateAnimBg="0"/>
      <p:bldP spid="137253" grpId="0" autoUpdateAnimBg="0"/>
      <p:bldP spid="137254"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6EFF507E-8DFC-4EE9-8C7D-9B416A8577CC}" type="slidenum">
              <a:rPr lang="en-GB" altLang="en-US" sz="1400">
                <a:solidFill>
                  <a:prstClr val="black"/>
                </a:solidFill>
              </a:rPr>
              <a:pPr/>
              <a:t>22</a:t>
            </a:fld>
            <a:endParaRPr lang="en-GB" altLang="en-US" sz="1400">
              <a:solidFill>
                <a:prstClr val="black"/>
              </a:solidFill>
            </a:endParaRPr>
          </a:p>
        </p:txBody>
      </p:sp>
      <p:sp>
        <p:nvSpPr>
          <p:cNvPr id="138242" name="Text Box 2"/>
          <p:cNvSpPr txBox="1">
            <a:spLocks noChangeArrowheads="1"/>
          </p:cNvSpPr>
          <p:nvPr/>
        </p:nvSpPr>
        <p:spPr bwMode="auto">
          <a:xfrm>
            <a:off x="56009" y="981075"/>
            <a:ext cx="87026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tr-TR" altLang="en-US" sz="2400" dirty="0">
                <a:solidFill>
                  <a:prstClr val="black"/>
                </a:solidFill>
                <a:latin typeface="Comic Sans MS" panose="030F0702030302020204" pitchFamily="66" charset="0"/>
              </a:rPr>
              <a:t> </a:t>
            </a:r>
            <a:r>
              <a:rPr lang="en-US" altLang="en-US" sz="2400" b="1" i="1" dirty="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i</a:t>
            </a:r>
            <a:r>
              <a:rPr lang="en-US" altLang="en-US" sz="2400" b="1" baseline="-25000" dirty="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1</a:t>
            </a:r>
            <a:r>
              <a:rPr lang="en-US" altLang="en-US" sz="2400" baseline="-250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dirty="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i</a:t>
            </a:r>
            <a:r>
              <a:rPr lang="en-US" altLang="en-US" sz="2400" b="1" baseline="-25000" dirty="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a:t>
            </a:r>
            <a:r>
              <a:rPr lang="en-US" altLang="en-US" sz="2400" b="1" dirty="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dirty="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i</a:t>
            </a:r>
            <a:r>
              <a:rPr lang="en-US" altLang="en-US" sz="2400" b="1" baseline="-25000" dirty="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3</a:t>
            </a:r>
            <a:r>
              <a:rPr lang="tr-TR" altLang="en-US" sz="2400" b="1" baseline="-25000" dirty="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dirty="0">
                <a:solidFill>
                  <a:prstClr val="black"/>
                </a:solidFill>
                <a:latin typeface="Comic Sans MS" panose="030F0702030302020204" pitchFamily="66" charset="0"/>
              </a:rPr>
              <a:t>can also be written in the following form:</a:t>
            </a:r>
          </a:p>
        </p:txBody>
      </p:sp>
      <p:sp>
        <p:nvSpPr>
          <p:cNvPr id="37892" name="Oval 3"/>
          <p:cNvSpPr>
            <a:spLocks noChangeArrowheads="1"/>
          </p:cNvSpPr>
          <p:nvPr/>
        </p:nvSpPr>
        <p:spPr bwMode="auto">
          <a:xfrm>
            <a:off x="1807022" y="3697288"/>
            <a:ext cx="609600" cy="609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7893" name="Line 4"/>
          <p:cNvSpPr>
            <a:spLocks noChangeShapeType="1"/>
          </p:cNvSpPr>
          <p:nvPr/>
        </p:nvSpPr>
        <p:spPr bwMode="auto">
          <a:xfrm>
            <a:off x="2124522" y="3049588"/>
            <a:ext cx="4762" cy="6572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7894" name="Line 5"/>
          <p:cNvSpPr>
            <a:spLocks noChangeShapeType="1"/>
          </p:cNvSpPr>
          <p:nvPr/>
        </p:nvSpPr>
        <p:spPr bwMode="auto">
          <a:xfrm flipV="1">
            <a:off x="2124522" y="4321175"/>
            <a:ext cx="0" cy="1381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7895" name="Line 6"/>
          <p:cNvSpPr>
            <a:spLocks noChangeShapeType="1"/>
          </p:cNvSpPr>
          <p:nvPr/>
        </p:nvSpPr>
        <p:spPr bwMode="auto">
          <a:xfrm>
            <a:off x="2118172" y="3044825"/>
            <a:ext cx="17049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7896" name="Line 7"/>
          <p:cNvSpPr>
            <a:spLocks noChangeShapeType="1"/>
          </p:cNvSpPr>
          <p:nvPr/>
        </p:nvSpPr>
        <p:spPr bwMode="auto">
          <a:xfrm>
            <a:off x="4647059" y="3044825"/>
            <a:ext cx="15430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7897" name="Rectangle 8"/>
          <p:cNvSpPr>
            <a:spLocks noChangeArrowheads="1"/>
          </p:cNvSpPr>
          <p:nvPr/>
        </p:nvSpPr>
        <p:spPr bwMode="auto">
          <a:xfrm rot="-5400000">
            <a:off x="4762947" y="3797300"/>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7898" name="Line 9"/>
          <p:cNvSpPr>
            <a:spLocks noChangeShapeType="1"/>
          </p:cNvSpPr>
          <p:nvPr/>
        </p:nvSpPr>
        <p:spPr bwMode="auto">
          <a:xfrm flipV="1">
            <a:off x="5194747" y="4332288"/>
            <a:ext cx="0" cy="1825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7899" name="Line 10"/>
          <p:cNvSpPr>
            <a:spLocks noChangeShapeType="1"/>
          </p:cNvSpPr>
          <p:nvPr/>
        </p:nvSpPr>
        <p:spPr bwMode="auto">
          <a:xfrm>
            <a:off x="5194747" y="3055938"/>
            <a:ext cx="0" cy="4397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7900" name="Rectangle 11"/>
          <p:cNvSpPr>
            <a:spLocks noChangeArrowheads="1"/>
          </p:cNvSpPr>
          <p:nvPr/>
        </p:nvSpPr>
        <p:spPr bwMode="auto">
          <a:xfrm rot="-5400000">
            <a:off x="5748784" y="3802063"/>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7901" name="Rectangle 12"/>
          <p:cNvSpPr>
            <a:spLocks noChangeArrowheads="1"/>
          </p:cNvSpPr>
          <p:nvPr/>
        </p:nvSpPr>
        <p:spPr bwMode="auto">
          <a:xfrm rot="-5400000">
            <a:off x="5751959" y="3803650"/>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7902" name="Line 13"/>
          <p:cNvSpPr>
            <a:spLocks noChangeShapeType="1"/>
          </p:cNvSpPr>
          <p:nvPr/>
        </p:nvSpPr>
        <p:spPr bwMode="auto">
          <a:xfrm flipH="1">
            <a:off x="6185347" y="3040063"/>
            <a:ext cx="6350" cy="4492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7903" name="Line 14"/>
          <p:cNvSpPr>
            <a:spLocks noChangeShapeType="1"/>
          </p:cNvSpPr>
          <p:nvPr/>
        </p:nvSpPr>
        <p:spPr bwMode="auto">
          <a:xfrm flipH="1" flipV="1">
            <a:off x="6190109" y="4346575"/>
            <a:ext cx="4763" cy="1857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7904" name="Line 15"/>
          <p:cNvSpPr>
            <a:spLocks noChangeShapeType="1"/>
          </p:cNvSpPr>
          <p:nvPr/>
        </p:nvSpPr>
        <p:spPr bwMode="auto">
          <a:xfrm>
            <a:off x="2126109" y="4521200"/>
            <a:ext cx="40767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7905" name="Line 16"/>
          <p:cNvSpPr>
            <a:spLocks noChangeShapeType="1"/>
          </p:cNvSpPr>
          <p:nvPr/>
        </p:nvSpPr>
        <p:spPr bwMode="auto">
          <a:xfrm flipV="1">
            <a:off x="2122934" y="4368800"/>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7906" name="Rectangle 17"/>
          <p:cNvSpPr>
            <a:spLocks noChangeArrowheads="1"/>
          </p:cNvSpPr>
          <p:nvPr/>
        </p:nvSpPr>
        <p:spPr bwMode="auto">
          <a:xfrm>
            <a:off x="3789809" y="2935288"/>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grpSp>
        <p:nvGrpSpPr>
          <p:cNvPr id="37907" name="Group 18"/>
          <p:cNvGrpSpPr>
            <a:grpSpLocks/>
          </p:cNvGrpSpPr>
          <p:nvPr/>
        </p:nvGrpSpPr>
        <p:grpSpPr bwMode="auto">
          <a:xfrm>
            <a:off x="5123309" y="2970213"/>
            <a:ext cx="1136650" cy="136525"/>
            <a:chOff x="3470" y="1871"/>
            <a:chExt cx="716" cy="86"/>
          </a:xfrm>
        </p:grpSpPr>
        <p:sp>
          <p:nvSpPr>
            <p:cNvPr id="37925" name="Oval 19"/>
            <p:cNvSpPr>
              <a:spLocks noChangeAspect="1" noChangeArrowheads="1"/>
            </p:cNvSpPr>
            <p:nvPr/>
          </p:nvSpPr>
          <p:spPr bwMode="auto">
            <a:xfrm>
              <a:off x="3478" y="1871"/>
              <a:ext cx="86" cy="86"/>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7926" name="Oval 20"/>
            <p:cNvSpPr>
              <a:spLocks noChangeAspect="1" noChangeArrowheads="1"/>
            </p:cNvSpPr>
            <p:nvPr/>
          </p:nvSpPr>
          <p:spPr bwMode="auto">
            <a:xfrm>
              <a:off x="4100" y="1871"/>
              <a:ext cx="86" cy="86"/>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7927" name="Oval 21"/>
            <p:cNvSpPr>
              <a:spLocks noChangeAspect="1" noChangeArrowheads="1"/>
            </p:cNvSpPr>
            <p:nvPr/>
          </p:nvSpPr>
          <p:spPr bwMode="auto">
            <a:xfrm>
              <a:off x="3470" y="1871"/>
              <a:ext cx="86" cy="86"/>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7928" name="Oval 22"/>
            <p:cNvSpPr>
              <a:spLocks noChangeAspect="1" noChangeArrowheads="1"/>
            </p:cNvSpPr>
            <p:nvPr/>
          </p:nvSpPr>
          <p:spPr bwMode="auto">
            <a:xfrm>
              <a:off x="4100" y="1871"/>
              <a:ext cx="86" cy="86"/>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grpSp>
      <p:sp>
        <p:nvSpPr>
          <p:cNvPr id="37908" name="AutoShape 23"/>
          <p:cNvSpPr>
            <a:spLocks noChangeArrowheads="1"/>
          </p:cNvSpPr>
          <p:nvPr/>
        </p:nvSpPr>
        <p:spPr bwMode="auto">
          <a:xfrm>
            <a:off x="5113784" y="2971800"/>
            <a:ext cx="1155700" cy="139700"/>
          </a:xfrm>
          <a:prstGeom prst="roundRect">
            <a:avLst>
              <a:gd name="adj" fmla="val 50000"/>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grpSp>
        <p:nvGrpSpPr>
          <p:cNvPr id="37909" name="Group 24"/>
          <p:cNvGrpSpPr>
            <a:grpSpLocks/>
          </p:cNvGrpSpPr>
          <p:nvPr/>
        </p:nvGrpSpPr>
        <p:grpSpPr bwMode="auto">
          <a:xfrm>
            <a:off x="4691509" y="2640013"/>
            <a:ext cx="396875" cy="407987"/>
            <a:chOff x="3198" y="1663"/>
            <a:chExt cx="250" cy="257"/>
          </a:xfrm>
        </p:grpSpPr>
        <p:sp>
          <p:nvSpPr>
            <p:cNvPr id="37923" name="Line 25"/>
            <p:cNvSpPr>
              <a:spLocks noChangeShapeType="1"/>
            </p:cNvSpPr>
            <p:nvPr/>
          </p:nvSpPr>
          <p:spPr bwMode="auto">
            <a:xfrm>
              <a:off x="3224" y="1920"/>
              <a:ext cx="224" cy="0"/>
            </a:xfrm>
            <a:prstGeom prst="line">
              <a:avLst/>
            </a:prstGeom>
            <a:noFill/>
            <a:ln w="571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omic Sans MS" panose="030F0702030302020204" pitchFamily="66" charset="0"/>
              </a:endParaRPr>
            </a:p>
          </p:txBody>
        </p:sp>
        <p:sp>
          <p:nvSpPr>
            <p:cNvPr id="37924" name="Text Box 26"/>
            <p:cNvSpPr txBox="1">
              <a:spLocks noChangeArrowheads="1"/>
            </p:cNvSpPr>
            <p:nvPr/>
          </p:nvSpPr>
          <p:spPr bwMode="auto">
            <a:xfrm>
              <a:off x="3198" y="1663"/>
              <a:ext cx="20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i="1">
                  <a:solidFill>
                    <a:prstClr val="black"/>
                  </a:solidFill>
                  <a:latin typeface="Comic Sans MS" panose="030F0702030302020204" pitchFamily="66" charset="0"/>
                </a:rPr>
                <a:t>i</a:t>
              </a:r>
              <a:r>
                <a:rPr lang="en-US" altLang="en-US" sz="1800" baseline="-25000">
                  <a:solidFill>
                    <a:prstClr val="black"/>
                  </a:solidFill>
                  <a:latin typeface="Comic Sans MS" panose="030F0702030302020204" pitchFamily="66" charset="0"/>
                </a:rPr>
                <a:t>1</a:t>
              </a:r>
              <a:endParaRPr lang="en-US" altLang="en-US" sz="1800">
                <a:solidFill>
                  <a:prstClr val="black"/>
                </a:solidFill>
                <a:latin typeface="Comic Sans MS" panose="030F0702030302020204" pitchFamily="66" charset="0"/>
              </a:endParaRPr>
            </a:p>
          </p:txBody>
        </p:sp>
      </p:grpSp>
      <p:grpSp>
        <p:nvGrpSpPr>
          <p:cNvPr id="37910" name="Group 27"/>
          <p:cNvGrpSpPr>
            <a:grpSpLocks/>
          </p:cNvGrpSpPr>
          <p:nvPr/>
        </p:nvGrpSpPr>
        <p:grpSpPr bwMode="auto">
          <a:xfrm>
            <a:off x="5189990" y="3149600"/>
            <a:ext cx="466726" cy="476250"/>
            <a:chOff x="3512" y="1984"/>
            <a:chExt cx="294" cy="300"/>
          </a:xfrm>
        </p:grpSpPr>
        <p:sp>
          <p:nvSpPr>
            <p:cNvPr id="37921" name="Line 28"/>
            <p:cNvSpPr>
              <a:spLocks noChangeShapeType="1"/>
            </p:cNvSpPr>
            <p:nvPr/>
          </p:nvSpPr>
          <p:spPr bwMode="auto">
            <a:xfrm rot="5400000">
              <a:off x="3400" y="2096"/>
              <a:ext cx="224" cy="0"/>
            </a:xfrm>
            <a:prstGeom prst="line">
              <a:avLst/>
            </a:prstGeom>
            <a:noFill/>
            <a:ln w="571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omic Sans MS" panose="030F0702030302020204" pitchFamily="66" charset="0"/>
              </a:endParaRPr>
            </a:p>
          </p:txBody>
        </p:sp>
        <p:sp>
          <p:nvSpPr>
            <p:cNvPr id="37922" name="Text Box 29"/>
            <p:cNvSpPr txBox="1">
              <a:spLocks noChangeArrowheads="1"/>
            </p:cNvSpPr>
            <p:nvPr/>
          </p:nvSpPr>
          <p:spPr bwMode="auto">
            <a:xfrm>
              <a:off x="3590" y="2051"/>
              <a:ext cx="21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i="1">
                  <a:solidFill>
                    <a:prstClr val="black"/>
                  </a:solidFill>
                  <a:latin typeface="Comic Sans MS" panose="030F0702030302020204" pitchFamily="66" charset="0"/>
                </a:rPr>
                <a:t>i</a:t>
              </a:r>
              <a:r>
                <a:rPr lang="en-US" altLang="en-US" sz="1800" baseline="-25000">
                  <a:solidFill>
                    <a:prstClr val="black"/>
                  </a:solidFill>
                  <a:latin typeface="Comic Sans MS" panose="030F0702030302020204" pitchFamily="66" charset="0"/>
                </a:rPr>
                <a:t>2</a:t>
              </a:r>
              <a:endParaRPr lang="en-US" altLang="en-US" sz="1800">
                <a:solidFill>
                  <a:prstClr val="black"/>
                </a:solidFill>
                <a:latin typeface="Comic Sans MS" panose="030F0702030302020204" pitchFamily="66" charset="0"/>
              </a:endParaRPr>
            </a:p>
          </p:txBody>
        </p:sp>
      </p:grpSp>
      <p:grpSp>
        <p:nvGrpSpPr>
          <p:cNvPr id="37911" name="Group 30"/>
          <p:cNvGrpSpPr>
            <a:grpSpLocks/>
          </p:cNvGrpSpPr>
          <p:nvPr/>
        </p:nvGrpSpPr>
        <p:grpSpPr bwMode="auto">
          <a:xfrm>
            <a:off x="6193291" y="3149600"/>
            <a:ext cx="441326" cy="476250"/>
            <a:chOff x="4144" y="1984"/>
            <a:chExt cx="278" cy="300"/>
          </a:xfrm>
        </p:grpSpPr>
        <p:sp>
          <p:nvSpPr>
            <p:cNvPr id="37919" name="Line 31"/>
            <p:cNvSpPr>
              <a:spLocks noChangeShapeType="1"/>
            </p:cNvSpPr>
            <p:nvPr/>
          </p:nvSpPr>
          <p:spPr bwMode="auto">
            <a:xfrm rot="5400000">
              <a:off x="4032" y="2096"/>
              <a:ext cx="224" cy="0"/>
            </a:xfrm>
            <a:prstGeom prst="line">
              <a:avLst/>
            </a:prstGeom>
            <a:noFill/>
            <a:ln w="571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omic Sans MS" panose="030F0702030302020204" pitchFamily="66" charset="0"/>
              </a:endParaRPr>
            </a:p>
          </p:txBody>
        </p:sp>
        <p:sp>
          <p:nvSpPr>
            <p:cNvPr id="37920" name="Text Box 32"/>
            <p:cNvSpPr txBox="1">
              <a:spLocks noChangeArrowheads="1"/>
            </p:cNvSpPr>
            <p:nvPr/>
          </p:nvSpPr>
          <p:spPr bwMode="auto">
            <a:xfrm>
              <a:off x="4206" y="2051"/>
              <a:ext cx="21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i="1">
                  <a:solidFill>
                    <a:prstClr val="black"/>
                  </a:solidFill>
                  <a:latin typeface="Comic Sans MS" panose="030F0702030302020204" pitchFamily="66" charset="0"/>
                </a:rPr>
                <a:t>i</a:t>
              </a:r>
              <a:r>
                <a:rPr lang="en-US" altLang="en-US" sz="1800" baseline="-25000">
                  <a:solidFill>
                    <a:prstClr val="black"/>
                  </a:solidFill>
                  <a:latin typeface="Comic Sans MS" panose="030F0702030302020204" pitchFamily="66" charset="0"/>
                </a:rPr>
                <a:t>3</a:t>
              </a:r>
              <a:endParaRPr lang="en-US" altLang="en-US" sz="1800">
                <a:solidFill>
                  <a:prstClr val="black"/>
                </a:solidFill>
                <a:latin typeface="Comic Sans MS" panose="030F0702030302020204" pitchFamily="66" charset="0"/>
              </a:endParaRPr>
            </a:p>
          </p:txBody>
        </p:sp>
      </p:grpSp>
      <p:sp>
        <p:nvSpPr>
          <p:cNvPr id="37912" name="Text Box 33"/>
          <p:cNvSpPr txBox="1">
            <a:spLocks noChangeArrowheads="1"/>
          </p:cNvSpPr>
          <p:nvPr/>
        </p:nvSpPr>
        <p:spPr bwMode="auto">
          <a:xfrm>
            <a:off x="5364609" y="2652713"/>
            <a:ext cx="6921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srgbClr val="0000FF"/>
                </a:solidFill>
                <a:latin typeface="Comic Sans MS" panose="030F0702030302020204" pitchFamily="66" charset="0"/>
              </a:rPr>
              <a:t>node</a:t>
            </a:r>
          </a:p>
        </p:txBody>
      </p:sp>
      <p:sp>
        <p:nvSpPr>
          <p:cNvPr id="138274" name="Text Box 34"/>
          <p:cNvSpPr txBox="1">
            <a:spLocks noChangeArrowheads="1"/>
          </p:cNvSpPr>
          <p:nvPr/>
        </p:nvSpPr>
        <p:spPr bwMode="auto">
          <a:xfrm>
            <a:off x="328698" y="188913"/>
            <a:ext cx="3889205"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sz="2400" b="1" dirty="0">
                <a:solidFill>
                  <a:prstClr val="black"/>
                </a:solidFill>
                <a:latin typeface="Comic Sans MS" panose="030F0702030302020204" pitchFamily="66" charset="0"/>
              </a:rPr>
              <a:t>Kirchhoff’s Current Law:</a:t>
            </a:r>
            <a:br>
              <a:rPr lang="en-US"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br>
            <a:r>
              <a:rPr lang="en-US"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endParaRPr lang="en-US" altLang="en-US" sz="2400" b="1" baseline="-25000" dirty="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sp>
        <p:nvSpPr>
          <p:cNvPr id="138275" name="Text Box 35"/>
          <p:cNvSpPr txBox="1">
            <a:spLocks noChangeArrowheads="1"/>
          </p:cNvSpPr>
          <p:nvPr/>
        </p:nvSpPr>
        <p:spPr bwMode="auto">
          <a:xfrm>
            <a:off x="2402318" y="1472317"/>
            <a:ext cx="1903085"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200" b="1" i="1" dirty="0">
                <a:solidFill>
                  <a:srgbClr val="CC0000"/>
                </a:solidFill>
                <a:latin typeface="Comic Sans MS" panose="030F0702030302020204" pitchFamily="66" charset="0"/>
              </a:rPr>
              <a:t>i</a:t>
            </a:r>
            <a:r>
              <a:rPr lang="en-US" altLang="en-US" sz="2200" b="1" baseline="-25000" dirty="0">
                <a:solidFill>
                  <a:srgbClr val="CC0000"/>
                </a:solidFill>
                <a:latin typeface="Comic Sans MS" panose="030F0702030302020204" pitchFamily="66" charset="0"/>
              </a:rPr>
              <a:t>1</a:t>
            </a:r>
            <a:r>
              <a:rPr lang="en-US" altLang="en-US" sz="2200" baseline="-25000" dirty="0">
                <a:solidFill>
                  <a:prstClr val="black"/>
                </a:solidFill>
                <a:latin typeface="Comic Sans MS" panose="030F0702030302020204" pitchFamily="66" charset="0"/>
              </a:rPr>
              <a:t> </a:t>
            </a:r>
            <a:r>
              <a:rPr lang="en-US" altLang="en-US" sz="2200" dirty="0">
                <a:solidFill>
                  <a:prstClr val="black"/>
                </a:solidFill>
                <a:latin typeface="Comic Sans MS" panose="030F0702030302020204" pitchFamily="66" charset="0"/>
                <a:cs typeface="Arial" panose="020B0604020202020204" pitchFamily="34" charset="0"/>
              </a:rPr>
              <a:t>–</a:t>
            </a:r>
            <a:r>
              <a:rPr lang="en-US" altLang="en-US" sz="2200" dirty="0">
                <a:solidFill>
                  <a:prstClr val="black"/>
                </a:solidFill>
                <a:latin typeface="Comic Sans MS" panose="030F0702030302020204" pitchFamily="66" charset="0"/>
              </a:rPr>
              <a:t> </a:t>
            </a:r>
            <a:r>
              <a:rPr lang="en-US" altLang="en-US" sz="2200" b="1" i="1" dirty="0">
                <a:solidFill>
                  <a:srgbClr val="CC0000"/>
                </a:solidFill>
                <a:latin typeface="Comic Sans MS" panose="030F0702030302020204" pitchFamily="66" charset="0"/>
              </a:rPr>
              <a:t>i</a:t>
            </a:r>
            <a:r>
              <a:rPr lang="en-US" altLang="en-US" sz="2200" b="1" baseline="-25000" dirty="0">
                <a:solidFill>
                  <a:srgbClr val="CC0000"/>
                </a:solidFill>
                <a:latin typeface="Comic Sans MS" panose="030F0702030302020204" pitchFamily="66" charset="0"/>
              </a:rPr>
              <a:t>2</a:t>
            </a:r>
            <a:r>
              <a:rPr lang="en-US" altLang="en-US" sz="2200" b="1" dirty="0">
                <a:solidFill>
                  <a:srgbClr val="CC0000"/>
                </a:solidFill>
                <a:latin typeface="Comic Sans MS" panose="030F0702030302020204" pitchFamily="66" charset="0"/>
              </a:rPr>
              <a:t> </a:t>
            </a:r>
            <a:r>
              <a:rPr lang="en-US" altLang="en-US" sz="2200" dirty="0">
                <a:solidFill>
                  <a:prstClr val="black"/>
                </a:solidFill>
                <a:latin typeface="Comic Sans MS" panose="030F0702030302020204" pitchFamily="66" charset="0"/>
                <a:cs typeface="Arial" panose="020B0604020202020204" pitchFamily="34" charset="0"/>
              </a:rPr>
              <a:t>–</a:t>
            </a:r>
            <a:r>
              <a:rPr lang="en-US" altLang="en-US" sz="2200" dirty="0">
                <a:solidFill>
                  <a:prstClr val="black"/>
                </a:solidFill>
                <a:latin typeface="Comic Sans MS" panose="030F0702030302020204" pitchFamily="66" charset="0"/>
              </a:rPr>
              <a:t> </a:t>
            </a:r>
            <a:r>
              <a:rPr lang="en-US" altLang="en-US" sz="2200" b="1" i="1" dirty="0">
                <a:solidFill>
                  <a:srgbClr val="CC0000"/>
                </a:solidFill>
                <a:latin typeface="Comic Sans MS" panose="030F0702030302020204" pitchFamily="66" charset="0"/>
              </a:rPr>
              <a:t>i</a:t>
            </a:r>
            <a:r>
              <a:rPr lang="en-US" altLang="en-US" sz="2200" b="1" baseline="-25000" dirty="0">
                <a:solidFill>
                  <a:srgbClr val="CC0000"/>
                </a:solidFill>
                <a:latin typeface="Comic Sans MS" panose="030F0702030302020204" pitchFamily="66" charset="0"/>
              </a:rPr>
              <a:t>3 </a:t>
            </a:r>
            <a:r>
              <a:rPr lang="en-US" altLang="en-US" sz="2200" baseline="-25000" dirty="0">
                <a:solidFill>
                  <a:prstClr val="black"/>
                </a:solidFill>
                <a:latin typeface="Comic Sans MS" panose="030F0702030302020204" pitchFamily="66" charset="0"/>
              </a:rPr>
              <a:t> </a:t>
            </a:r>
            <a:r>
              <a:rPr lang="en-US" altLang="en-US" sz="2200" dirty="0">
                <a:solidFill>
                  <a:prstClr val="black"/>
                </a:solidFill>
                <a:latin typeface="Comic Sans MS" panose="030F0702030302020204" pitchFamily="66" charset="0"/>
              </a:rPr>
              <a:t>= 0</a:t>
            </a:r>
            <a:endParaRPr lang="en-US" altLang="en-US" sz="2200" baseline="-25000" dirty="0">
              <a:solidFill>
                <a:prstClr val="black"/>
              </a:solidFill>
              <a:latin typeface="Comic Sans MS" panose="030F0702030302020204" pitchFamily="66" charset="0"/>
            </a:endParaRPr>
          </a:p>
        </p:txBody>
      </p:sp>
      <p:sp>
        <p:nvSpPr>
          <p:cNvPr id="138277" name="Text Box 37"/>
          <p:cNvSpPr txBox="1">
            <a:spLocks noChangeArrowheads="1"/>
          </p:cNvSpPr>
          <p:nvPr/>
        </p:nvSpPr>
        <p:spPr bwMode="auto">
          <a:xfrm>
            <a:off x="629709" y="4914900"/>
            <a:ext cx="7614699"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dirty="0">
                <a:solidFill>
                  <a:prstClr val="black"/>
                </a:solidFill>
                <a:latin typeface="Comic Sans MS" panose="030F0702030302020204" pitchFamily="66" charset="0"/>
              </a:rPr>
              <a:t>(</a:t>
            </a:r>
            <a:r>
              <a:rPr lang="en-US" altLang="en-US" b="1" i="1" dirty="0">
                <a:solidFill>
                  <a:srgbClr val="CC0000"/>
                </a:solidFill>
                <a:latin typeface="Comic Sans MS" panose="030F0702030302020204" pitchFamily="66" charset="0"/>
              </a:rPr>
              <a:t>i</a:t>
            </a:r>
            <a:r>
              <a:rPr lang="en-US" altLang="en-US" b="1" baseline="-25000" dirty="0">
                <a:solidFill>
                  <a:srgbClr val="CC0000"/>
                </a:solidFill>
                <a:latin typeface="Comic Sans MS" panose="030F0702030302020204" pitchFamily="66" charset="0"/>
              </a:rPr>
              <a:t>2</a:t>
            </a:r>
            <a:r>
              <a:rPr lang="en-US" altLang="en-US" b="1" dirty="0">
                <a:solidFill>
                  <a:srgbClr val="CC0000"/>
                </a:solidFill>
                <a:latin typeface="Comic Sans MS" panose="030F0702030302020204" pitchFamily="66" charset="0"/>
              </a:rPr>
              <a:t> </a:t>
            </a:r>
            <a:r>
              <a:rPr lang="en-US" altLang="en-US" dirty="0">
                <a:solidFill>
                  <a:prstClr val="black"/>
                </a:solidFill>
                <a:latin typeface="Comic Sans MS" panose="030F0702030302020204" pitchFamily="66" charset="0"/>
              </a:rPr>
              <a:t>and </a:t>
            </a:r>
            <a:r>
              <a:rPr lang="en-US" altLang="en-US" b="1" i="1" dirty="0">
                <a:solidFill>
                  <a:srgbClr val="CC0000"/>
                </a:solidFill>
                <a:latin typeface="Comic Sans MS" panose="030F0702030302020204" pitchFamily="66" charset="0"/>
              </a:rPr>
              <a:t>i</a:t>
            </a:r>
            <a:r>
              <a:rPr lang="en-US" altLang="en-US" b="1" baseline="-25000" dirty="0">
                <a:solidFill>
                  <a:srgbClr val="CC0000"/>
                </a:solidFill>
                <a:latin typeface="Comic Sans MS" panose="030F0702030302020204" pitchFamily="66" charset="0"/>
              </a:rPr>
              <a:t>3 </a:t>
            </a:r>
            <a:r>
              <a:rPr lang="en-US" altLang="en-US" b="1" dirty="0">
                <a:solidFill>
                  <a:srgbClr val="0000FF"/>
                </a:solidFill>
                <a:latin typeface="Comic Sans MS" panose="030F0702030302020204" pitchFamily="66" charset="0"/>
              </a:rPr>
              <a:t>leave</a:t>
            </a:r>
            <a:r>
              <a:rPr lang="en-US" altLang="en-US" dirty="0">
                <a:solidFill>
                  <a:prstClr val="black"/>
                </a:solidFill>
                <a:latin typeface="Comic Sans MS" panose="030F0702030302020204" pitchFamily="66" charset="0"/>
              </a:rPr>
              <a:t> the node, hence currents </a:t>
            </a:r>
            <a:r>
              <a:rPr lang="en-US" altLang="en-US" dirty="0">
                <a:solidFill>
                  <a:prstClr val="black"/>
                </a:solidFill>
                <a:latin typeface="Comic Sans MS" panose="030F0702030302020204" pitchFamily="66" charset="0"/>
                <a:cs typeface="Times New Roman" panose="02020603050405020304" pitchFamily="18" charset="0"/>
              </a:rPr>
              <a:t>–</a:t>
            </a:r>
            <a:r>
              <a:rPr lang="en-US" altLang="en-US" b="1" i="1" dirty="0">
                <a:solidFill>
                  <a:srgbClr val="CC0000"/>
                </a:solidFill>
                <a:latin typeface="Comic Sans MS" panose="030F0702030302020204" pitchFamily="66" charset="0"/>
              </a:rPr>
              <a:t>i</a:t>
            </a:r>
            <a:r>
              <a:rPr lang="en-US" altLang="en-US" b="1" baseline="-25000" dirty="0">
                <a:solidFill>
                  <a:srgbClr val="CC0000"/>
                </a:solidFill>
                <a:latin typeface="Comic Sans MS" panose="030F0702030302020204" pitchFamily="66" charset="0"/>
              </a:rPr>
              <a:t>2</a:t>
            </a:r>
            <a:r>
              <a:rPr lang="en-US" altLang="en-US" b="1" dirty="0">
                <a:solidFill>
                  <a:srgbClr val="CC0000"/>
                </a:solidFill>
                <a:latin typeface="Comic Sans MS" panose="030F0702030302020204" pitchFamily="66" charset="0"/>
              </a:rPr>
              <a:t> </a:t>
            </a:r>
            <a:r>
              <a:rPr lang="en-US" altLang="en-US" dirty="0">
                <a:solidFill>
                  <a:prstClr val="black"/>
                </a:solidFill>
                <a:latin typeface="Comic Sans MS" panose="030F0702030302020204" pitchFamily="66" charset="0"/>
              </a:rPr>
              <a:t>and </a:t>
            </a:r>
            <a:r>
              <a:rPr lang="en-US" altLang="en-US" dirty="0">
                <a:solidFill>
                  <a:prstClr val="black"/>
                </a:solidFill>
                <a:latin typeface="Comic Sans MS" panose="030F0702030302020204" pitchFamily="66" charset="0"/>
                <a:cs typeface="Times New Roman" panose="02020603050405020304" pitchFamily="18" charset="0"/>
              </a:rPr>
              <a:t>–</a:t>
            </a:r>
            <a:r>
              <a:rPr lang="en-US" altLang="en-US" b="1" i="1" dirty="0">
                <a:solidFill>
                  <a:srgbClr val="CC0000"/>
                </a:solidFill>
                <a:latin typeface="Comic Sans MS" panose="030F0702030302020204" pitchFamily="66" charset="0"/>
              </a:rPr>
              <a:t>i</a:t>
            </a:r>
            <a:r>
              <a:rPr lang="en-US" altLang="en-US" b="1" baseline="-25000" dirty="0">
                <a:solidFill>
                  <a:srgbClr val="CC0000"/>
                </a:solidFill>
                <a:latin typeface="Comic Sans MS" panose="030F0702030302020204" pitchFamily="66" charset="0"/>
              </a:rPr>
              <a:t>3 </a:t>
            </a:r>
            <a:r>
              <a:rPr lang="en-US" altLang="en-US" b="1" dirty="0">
                <a:solidFill>
                  <a:srgbClr val="0000CC"/>
                </a:solidFill>
                <a:latin typeface="Comic Sans MS" panose="030F0702030302020204" pitchFamily="66" charset="0"/>
              </a:rPr>
              <a:t>enter</a:t>
            </a:r>
            <a:r>
              <a:rPr lang="en-US" altLang="en-US" b="1" dirty="0">
                <a:solidFill>
                  <a:prstClr val="black"/>
                </a:solidFill>
                <a:latin typeface="Comic Sans MS" panose="030F0702030302020204" pitchFamily="66" charset="0"/>
              </a:rPr>
              <a:t> </a:t>
            </a:r>
            <a:r>
              <a:rPr lang="en-US" altLang="en-US" dirty="0">
                <a:solidFill>
                  <a:prstClr val="black"/>
                </a:solidFill>
                <a:latin typeface="Comic Sans MS" panose="030F0702030302020204" pitchFamily="66" charset="0"/>
              </a:rPr>
              <a:t>the node</a:t>
            </a:r>
            <a:r>
              <a:rPr lang="en-US" altLang="en-US" b="1" dirty="0">
                <a:solidFill>
                  <a:prstClr val="black"/>
                </a:solidFill>
                <a:latin typeface="Comic Sans MS" panose="030F0702030302020204" pitchFamily="66" charset="0"/>
              </a:rPr>
              <a:t>.)</a:t>
            </a:r>
          </a:p>
        </p:txBody>
      </p:sp>
      <p:cxnSp>
        <p:nvCxnSpPr>
          <p:cNvPr id="138278" name="AutoShape 38"/>
          <p:cNvCxnSpPr>
            <a:cxnSpLocks noChangeShapeType="1"/>
            <a:stCxn id="138277" idx="3"/>
            <a:endCxn id="138275" idx="3"/>
          </p:cNvCxnSpPr>
          <p:nvPr/>
        </p:nvCxnSpPr>
        <p:spPr bwMode="auto">
          <a:xfrm flipH="1" flipV="1">
            <a:off x="4305403" y="1687761"/>
            <a:ext cx="3939005" cy="3581082"/>
          </a:xfrm>
          <a:prstGeom prst="bentConnector3">
            <a:avLst>
              <a:gd name="adj1" fmla="val -5803"/>
            </a:avLst>
          </a:prstGeom>
          <a:noFill/>
          <a:ln w="190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8279" name="Text Box 39"/>
          <p:cNvSpPr txBox="1">
            <a:spLocks noChangeArrowheads="1"/>
          </p:cNvSpPr>
          <p:nvPr/>
        </p:nvSpPr>
        <p:spPr bwMode="auto">
          <a:xfrm>
            <a:off x="173497" y="2088506"/>
            <a:ext cx="7662675" cy="46166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a:solidFill>
                  <a:prstClr val="black"/>
                </a:solidFill>
                <a:latin typeface="Comic Sans MS" panose="030F0702030302020204" pitchFamily="66" charset="0"/>
              </a:rPr>
              <a:t> The sum of </a:t>
            </a:r>
            <a:r>
              <a:rPr lang="en-US" altLang="en-US" sz="2400" i="1">
                <a:solidFill>
                  <a:prstClr val="black"/>
                </a:solidFill>
                <a:latin typeface="Comic Sans MS" panose="030F0702030302020204" pitchFamily="66" charset="0"/>
              </a:rPr>
              <a:t>all </a:t>
            </a:r>
            <a:r>
              <a:rPr lang="en-US" altLang="en-US" sz="2400">
                <a:solidFill>
                  <a:prstClr val="black"/>
                </a:solidFill>
                <a:latin typeface="Comic Sans MS" panose="030F0702030302020204" pitchFamily="66" charset="0"/>
              </a:rPr>
              <a:t>the currents </a:t>
            </a:r>
            <a:r>
              <a:rPr lang="en-US" altLang="en-US" sz="2400" b="1">
                <a:solidFill>
                  <a:srgbClr val="0000FF"/>
                </a:solidFill>
                <a:latin typeface="Comic Sans MS" panose="030F0702030302020204" pitchFamily="66" charset="0"/>
              </a:rPr>
              <a:t>entering</a:t>
            </a:r>
            <a:r>
              <a:rPr lang="en-US" altLang="en-US" sz="2400">
                <a:solidFill>
                  <a:prstClr val="black"/>
                </a:solidFill>
                <a:latin typeface="Comic Sans MS" panose="030F0702030302020204" pitchFamily="66" charset="0"/>
              </a:rPr>
              <a:t> a node is zero.</a:t>
            </a:r>
          </a:p>
        </p:txBody>
      </p:sp>
      <p:grpSp>
        <p:nvGrpSpPr>
          <p:cNvPr id="42" name="Group 24"/>
          <p:cNvGrpSpPr>
            <a:grpSpLocks/>
          </p:cNvGrpSpPr>
          <p:nvPr/>
        </p:nvGrpSpPr>
        <p:grpSpPr bwMode="auto">
          <a:xfrm>
            <a:off x="1952278" y="3724275"/>
            <a:ext cx="344488" cy="501650"/>
            <a:chOff x="646" y="2647"/>
            <a:chExt cx="217" cy="316"/>
          </a:xfrm>
        </p:grpSpPr>
        <p:sp>
          <p:nvSpPr>
            <p:cNvPr id="43" name="Text Box 25"/>
            <p:cNvSpPr txBox="1">
              <a:spLocks noChangeArrowheads="1"/>
            </p:cNvSpPr>
            <p:nvPr/>
          </p:nvSpPr>
          <p:spPr bwMode="auto">
            <a:xfrm>
              <a:off x="646" y="2647"/>
              <a:ext cx="19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a:t>
              </a:r>
            </a:p>
          </p:txBody>
        </p:sp>
        <p:sp>
          <p:nvSpPr>
            <p:cNvPr id="44" name="Text Box 26"/>
            <p:cNvSpPr txBox="1">
              <a:spLocks noChangeArrowheads="1"/>
            </p:cNvSpPr>
            <p:nvPr/>
          </p:nvSpPr>
          <p:spPr bwMode="auto">
            <a:xfrm>
              <a:off x="646" y="2711"/>
              <a:ext cx="21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dirty="0">
                  <a:solidFill>
                    <a:prstClr val="black"/>
                  </a:solidFill>
                  <a:latin typeface="Comic Sans MS" panose="030F0702030302020204" pitchFamily="66" charset="0"/>
                </a:rPr>
                <a:t>_</a:t>
              </a:r>
            </a:p>
          </p:txBody>
        </p:sp>
      </p:grpSp>
      <p:sp>
        <p:nvSpPr>
          <p:cNvPr id="45" name="Text Box 39"/>
          <p:cNvSpPr txBox="1">
            <a:spLocks noChangeArrowheads="1"/>
          </p:cNvSpPr>
          <p:nvPr/>
        </p:nvSpPr>
        <p:spPr bwMode="auto">
          <a:xfrm>
            <a:off x="40508" y="2732356"/>
            <a:ext cx="2092325" cy="707886"/>
          </a:xfrm>
          <a:prstGeom prst="rect">
            <a:avLst/>
          </a:prstGeom>
          <a:solidFill>
            <a:schemeClr val="bg1"/>
          </a:solidFill>
          <a:ln>
            <a:noFill/>
          </a:ln>
          <a:effectLst/>
          <a:extLst>
            <a:ext uri="{91240B29-F687-4F45-9708-019B960494DF}">
              <a14:hiddenLine xmlns:a14="http://schemas.microsoft.com/office/drawing/2010/main" w="2857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tr-TR" altLang="en-US" dirty="0">
                <a:solidFill>
                  <a:prstClr val="black"/>
                </a:solidFill>
                <a:latin typeface="Comic Sans MS" panose="030F0702030302020204" pitchFamily="66" charset="0"/>
              </a:rPr>
              <a:t>DC </a:t>
            </a:r>
            <a:r>
              <a:rPr lang="tr-TR" altLang="en-US" dirty="0" err="1">
                <a:solidFill>
                  <a:prstClr val="black"/>
                </a:solidFill>
                <a:latin typeface="Comic Sans MS" panose="030F0702030302020204" pitchFamily="66" charset="0"/>
              </a:rPr>
              <a:t>Voltage</a:t>
            </a:r>
            <a:r>
              <a:rPr lang="tr-TR" altLang="en-US" dirty="0">
                <a:solidFill>
                  <a:prstClr val="black"/>
                </a:solidFill>
                <a:latin typeface="Comic Sans MS" panose="030F0702030302020204" pitchFamily="66" charset="0"/>
              </a:rPr>
              <a:t> Source</a:t>
            </a:r>
            <a:endParaRPr lang="en-US" altLang="en-US" dirty="0">
              <a:solidFill>
                <a:prstClr val="black"/>
              </a:solidFill>
              <a:latin typeface="Comic Sans MS" panose="030F0702030302020204" pitchFamily="66" charset="0"/>
            </a:endParaRPr>
          </a:p>
        </p:txBody>
      </p:sp>
      <p:sp>
        <p:nvSpPr>
          <p:cNvPr id="46" name="Line 42"/>
          <p:cNvSpPr>
            <a:spLocks noChangeShapeType="1"/>
          </p:cNvSpPr>
          <p:nvPr/>
        </p:nvSpPr>
        <p:spPr bwMode="auto">
          <a:xfrm>
            <a:off x="1670098" y="3169161"/>
            <a:ext cx="167086" cy="46621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latin typeface="Comic Sans MS" panose="030F0702030302020204" pitchFamily="66" charset="0"/>
            </a:endParaRPr>
          </a:p>
        </p:txBody>
      </p:sp>
    </p:spTree>
    <p:extLst>
      <p:ext uri="{BB962C8B-B14F-4D97-AF65-F5344CB8AC3E}">
        <p14:creationId xmlns:p14="http://schemas.microsoft.com/office/powerpoint/2010/main" val="3940651573"/>
      </p:ext>
    </p:extLst>
  </p:cSld>
  <p:clrMapOvr>
    <a:masterClrMapping/>
  </p:clrMapOvr>
  <p:transition>
    <p:plu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82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82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82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4" fill="hold" nodeType="clickEffect">
                                  <p:stCondLst>
                                    <p:cond delay="0"/>
                                  </p:stCondLst>
                                  <p:childTnLst>
                                    <p:set>
                                      <p:cBhvr>
                                        <p:cTn id="18" dur="1" fill="hold">
                                          <p:stCondLst>
                                            <p:cond delay="0"/>
                                          </p:stCondLst>
                                        </p:cTn>
                                        <p:tgtEl>
                                          <p:spTgt spid="138278"/>
                                        </p:tgtEl>
                                        <p:attrNameLst>
                                          <p:attrName>style.visibility</p:attrName>
                                        </p:attrNameLst>
                                      </p:cBhvr>
                                      <p:to>
                                        <p:strVal val="visible"/>
                                      </p:to>
                                    </p:set>
                                    <p:anim calcmode="lin" valueType="num">
                                      <p:cBhvr>
                                        <p:cTn id="19" dur="500" fill="hold"/>
                                        <p:tgtEl>
                                          <p:spTgt spid="138278"/>
                                        </p:tgtEl>
                                        <p:attrNameLst>
                                          <p:attrName>ppt_x</p:attrName>
                                        </p:attrNameLst>
                                      </p:cBhvr>
                                      <p:tavLst>
                                        <p:tav tm="0">
                                          <p:val>
                                            <p:strVal val="#ppt_x"/>
                                          </p:val>
                                        </p:tav>
                                        <p:tav tm="100000">
                                          <p:val>
                                            <p:strVal val="#ppt_x"/>
                                          </p:val>
                                        </p:tav>
                                      </p:tavLst>
                                    </p:anim>
                                    <p:anim calcmode="lin" valueType="num">
                                      <p:cBhvr>
                                        <p:cTn id="20" dur="500" fill="hold"/>
                                        <p:tgtEl>
                                          <p:spTgt spid="138278"/>
                                        </p:tgtEl>
                                        <p:attrNameLst>
                                          <p:attrName>ppt_y</p:attrName>
                                        </p:attrNameLst>
                                      </p:cBhvr>
                                      <p:tavLst>
                                        <p:tav tm="0">
                                          <p:val>
                                            <p:strVal val="#ppt_y+#ppt_h/2"/>
                                          </p:val>
                                        </p:tav>
                                        <p:tav tm="100000">
                                          <p:val>
                                            <p:strVal val="#ppt_y"/>
                                          </p:val>
                                        </p:tav>
                                      </p:tavLst>
                                    </p:anim>
                                    <p:anim calcmode="lin" valueType="num">
                                      <p:cBhvr>
                                        <p:cTn id="21" dur="500" fill="hold"/>
                                        <p:tgtEl>
                                          <p:spTgt spid="138278"/>
                                        </p:tgtEl>
                                        <p:attrNameLst>
                                          <p:attrName>ppt_w</p:attrName>
                                        </p:attrNameLst>
                                      </p:cBhvr>
                                      <p:tavLst>
                                        <p:tav tm="0">
                                          <p:val>
                                            <p:strVal val="#ppt_w"/>
                                          </p:val>
                                        </p:tav>
                                        <p:tav tm="100000">
                                          <p:val>
                                            <p:strVal val="#ppt_w"/>
                                          </p:val>
                                        </p:tav>
                                      </p:tavLst>
                                    </p:anim>
                                    <p:anim calcmode="lin" valueType="num">
                                      <p:cBhvr>
                                        <p:cTn id="22" dur="500" fill="hold"/>
                                        <p:tgtEl>
                                          <p:spTgt spid="1382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75" grpId="0" autoUpdateAnimBg="0"/>
      <p:bldP spid="138277" grpId="0" autoUpdateAnimBg="0"/>
      <p:bldP spid="138279"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8B71DFD9-F9D6-43BC-B4E6-02B3051C468B}" type="slidenum">
              <a:rPr lang="en-GB" altLang="en-US" sz="1400">
                <a:solidFill>
                  <a:prstClr val="black"/>
                </a:solidFill>
              </a:rPr>
              <a:pPr/>
              <a:t>23</a:t>
            </a:fld>
            <a:endParaRPr lang="en-GB" altLang="en-US" sz="1400">
              <a:solidFill>
                <a:prstClr val="black"/>
              </a:solidFill>
            </a:endParaRPr>
          </a:p>
        </p:txBody>
      </p:sp>
      <p:sp>
        <p:nvSpPr>
          <p:cNvPr id="38915" name="Oval 2"/>
          <p:cNvSpPr>
            <a:spLocks noChangeArrowheads="1"/>
          </p:cNvSpPr>
          <p:nvPr/>
        </p:nvSpPr>
        <p:spPr bwMode="auto">
          <a:xfrm>
            <a:off x="2192338" y="3697288"/>
            <a:ext cx="609600" cy="609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8916" name="Line 3"/>
          <p:cNvSpPr>
            <a:spLocks noChangeShapeType="1"/>
          </p:cNvSpPr>
          <p:nvPr/>
        </p:nvSpPr>
        <p:spPr bwMode="auto">
          <a:xfrm>
            <a:off x="2509838" y="3049588"/>
            <a:ext cx="4762" cy="6572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8917" name="Line 4"/>
          <p:cNvSpPr>
            <a:spLocks noChangeShapeType="1"/>
          </p:cNvSpPr>
          <p:nvPr/>
        </p:nvSpPr>
        <p:spPr bwMode="auto">
          <a:xfrm flipV="1">
            <a:off x="2509838" y="4321175"/>
            <a:ext cx="0" cy="1381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8918" name="Line 5"/>
          <p:cNvSpPr>
            <a:spLocks noChangeShapeType="1"/>
          </p:cNvSpPr>
          <p:nvPr/>
        </p:nvSpPr>
        <p:spPr bwMode="auto">
          <a:xfrm>
            <a:off x="2503488" y="3044825"/>
            <a:ext cx="17049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8919" name="Line 6"/>
          <p:cNvSpPr>
            <a:spLocks noChangeShapeType="1"/>
          </p:cNvSpPr>
          <p:nvPr/>
        </p:nvSpPr>
        <p:spPr bwMode="auto">
          <a:xfrm>
            <a:off x="5032375" y="3044825"/>
            <a:ext cx="15430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8920" name="Rectangle 7"/>
          <p:cNvSpPr>
            <a:spLocks noChangeArrowheads="1"/>
          </p:cNvSpPr>
          <p:nvPr/>
        </p:nvSpPr>
        <p:spPr bwMode="auto">
          <a:xfrm rot="-5400000">
            <a:off x="5148263" y="3797300"/>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8921" name="Line 8"/>
          <p:cNvSpPr>
            <a:spLocks noChangeShapeType="1"/>
          </p:cNvSpPr>
          <p:nvPr/>
        </p:nvSpPr>
        <p:spPr bwMode="auto">
          <a:xfrm flipV="1">
            <a:off x="5580063" y="4332288"/>
            <a:ext cx="0" cy="1825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8922" name="Line 9"/>
          <p:cNvSpPr>
            <a:spLocks noChangeShapeType="1"/>
          </p:cNvSpPr>
          <p:nvPr/>
        </p:nvSpPr>
        <p:spPr bwMode="auto">
          <a:xfrm>
            <a:off x="5580063" y="3055938"/>
            <a:ext cx="0" cy="4397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8923" name="Rectangle 10"/>
          <p:cNvSpPr>
            <a:spLocks noChangeArrowheads="1"/>
          </p:cNvSpPr>
          <p:nvPr/>
        </p:nvSpPr>
        <p:spPr bwMode="auto">
          <a:xfrm rot="-5400000">
            <a:off x="6134100" y="3802063"/>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8924" name="Rectangle 11"/>
          <p:cNvSpPr>
            <a:spLocks noChangeArrowheads="1"/>
          </p:cNvSpPr>
          <p:nvPr/>
        </p:nvSpPr>
        <p:spPr bwMode="auto">
          <a:xfrm rot="-5400000">
            <a:off x="6137275" y="3803650"/>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8925" name="Line 12"/>
          <p:cNvSpPr>
            <a:spLocks noChangeShapeType="1"/>
          </p:cNvSpPr>
          <p:nvPr/>
        </p:nvSpPr>
        <p:spPr bwMode="auto">
          <a:xfrm flipH="1">
            <a:off x="6570663" y="3040063"/>
            <a:ext cx="6350" cy="4492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8926" name="Line 13"/>
          <p:cNvSpPr>
            <a:spLocks noChangeShapeType="1"/>
          </p:cNvSpPr>
          <p:nvPr/>
        </p:nvSpPr>
        <p:spPr bwMode="auto">
          <a:xfrm flipH="1" flipV="1">
            <a:off x="6575425" y="4346575"/>
            <a:ext cx="4763" cy="1857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8927" name="Line 14"/>
          <p:cNvSpPr>
            <a:spLocks noChangeShapeType="1"/>
          </p:cNvSpPr>
          <p:nvPr/>
        </p:nvSpPr>
        <p:spPr bwMode="auto">
          <a:xfrm>
            <a:off x="2511425" y="4521200"/>
            <a:ext cx="40767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8928" name="Line 15"/>
          <p:cNvSpPr>
            <a:spLocks noChangeShapeType="1"/>
          </p:cNvSpPr>
          <p:nvPr/>
        </p:nvSpPr>
        <p:spPr bwMode="auto">
          <a:xfrm flipV="1">
            <a:off x="2508250" y="4368800"/>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8929" name="Rectangle 16"/>
          <p:cNvSpPr>
            <a:spLocks noChangeArrowheads="1"/>
          </p:cNvSpPr>
          <p:nvPr/>
        </p:nvSpPr>
        <p:spPr bwMode="auto">
          <a:xfrm>
            <a:off x="4175125" y="2935288"/>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grpSp>
        <p:nvGrpSpPr>
          <p:cNvPr id="38930" name="Group 17"/>
          <p:cNvGrpSpPr>
            <a:grpSpLocks/>
          </p:cNvGrpSpPr>
          <p:nvPr/>
        </p:nvGrpSpPr>
        <p:grpSpPr bwMode="auto">
          <a:xfrm>
            <a:off x="5508625" y="2970213"/>
            <a:ext cx="1136650" cy="136525"/>
            <a:chOff x="3470" y="1871"/>
            <a:chExt cx="716" cy="86"/>
          </a:xfrm>
        </p:grpSpPr>
        <p:sp>
          <p:nvSpPr>
            <p:cNvPr id="38958" name="Oval 18"/>
            <p:cNvSpPr>
              <a:spLocks noChangeAspect="1" noChangeArrowheads="1"/>
            </p:cNvSpPr>
            <p:nvPr/>
          </p:nvSpPr>
          <p:spPr bwMode="auto">
            <a:xfrm>
              <a:off x="3478" y="1871"/>
              <a:ext cx="86" cy="86"/>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8959" name="Oval 19"/>
            <p:cNvSpPr>
              <a:spLocks noChangeAspect="1" noChangeArrowheads="1"/>
            </p:cNvSpPr>
            <p:nvPr/>
          </p:nvSpPr>
          <p:spPr bwMode="auto">
            <a:xfrm>
              <a:off x="4100" y="1871"/>
              <a:ext cx="86" cy="86"/>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8960" name="Oval 20"/>
            <p:cNvSpPr>
              <a:spLocks noChangeAspect="1" noChangeArrowheads="1"/>
            </p:cNvSpPr>
            <p:nvPr/>
          </p:nvSpPr>
          <p:spPr bwMode="auto">
            <a:xfrm>
              <a:off x="3470" y="1871"/>
              <a:ext cx="86" cy="86"/>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8961" name="Oval 21"/>
            <p:cNvSpPr>
              <a:spLocks noChangeAspect="1" noChangeArrowheads="1"/>
            </p:cNvSpPr>
            <p:nvPr/>
          </p:nvSpPr>
          <p:spPr bwMode="auto">
            <a:xfrm>
              <a:off x="4100" y="1871"/>
              <a:ext cx="86" cy="86"/>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grpSp>
      <p:sp>
        <p:nvSpPr>
          <p:cNvPr id="38931" name="AutoShape 22"/>
          <p:cNvSpPr>
            <a:spLocks noChangeArrowheads="1"/>
          </p:cNvSpPr>
          <p:nvPr/>
        </p:nvSpPr>
        <p:spPr bwMode="auto">
          <a:xfrm>
            <a:off x="5499100" y="2971800"/>
            <a:ext cx="1155700" cy="139700"/>
          </a:xfrm>
          <a:prstGeom prst="roundRect">
            <a:avLst>
              <a:gd name="adj" fmla="val 50000"/>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8932" name="Line 23"/>
          <p:cNvSpPr>
            <a:spLocks noChangeShapeType="1"/>
          </p:cNvSpPr>
          <p:nvPr/>
        </p:nvSpPr>
        <p:spPr bwMode="auto">
          <a:xfrm rot="5400000">
            <a:off x="5397500" y="3327400"/>
            <a:ext cx="355600" cy="0"/>
          </a:xfrm>
          <a:prstGeom prst="line">
            <a:avLst/>
          </a:prstGeom>
          <a:noFill/>
          <a:ln w="571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omic Sans MS" panose="030F0702030302020204" pitchFamily="66" charset="0"/>
            </a:endParaRPr>
          </a:p>
        </p:txBody>
      </p:sp>
      <p:sp>
        <p:nvSpPr>
          <p:cNvPr id="38933" name="Text Box 24"/>
          <p:cNvSpPr txBox="1">
            <a:spLocks noChangeArrowheads="1"/>
          </p:cNvSpPr>
          <p:nvPr/>
        </p:nvSpPr>
        <p:spPr bwMode="auto">
          <a:xfrm>
            <a:off x="4705350" y="3119438"/>
            <a:ext cx="923651"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600" b="1">
                <a:solidFill>
                  <a:prstClr val="black"/>
                </a:solidFill>
                <a:latin typeface="Comic Sans MS" panose="030F0702030302020204" pitchFamily="66" charset="0"/>
              </a:rPr>
              <a:t>2.5 mA</a:t>
            </a:r>
          </a:p>
        </p:txBody>
      </p:sp>
      <p:grpSp>
        <p:nvGrpSpPr>
          <p:cNvPr id="38934" name="Group 25"/>
          <p:cNvGrpSpPr>
            <a:grpSpLocks/>
          </p:cNvGrpSpPr>
          <p:nvPr/>
        </p:nvGrpSpPr>
        <p:grpSpPr bwMode="auto">
          <a:xfrm>
            <a:off x="6578600" y="3162300"/>
            <a:ext cx="841375" cy="476250"/>
            <a:chOff x="4144" y="1984"/>
            <a:chExt cx="530" cy="300"/>
          </a:xfrm>
        </p:grpSpPr>
        <p:sp>
          <p:nvSpPr>
            <p:cNvPr id="38956" name="Line 26"/>
            <p:cNvSpPr>
              <a:spLocks noChangeShapeType="1"/>
            </p:cNvSpPr>
            <p:nvPr/>
          </p:nvSpPr>
          <p:spPr bwMode="auto">
            <a:xfrm rot="5400000">
              <a:off x="4032" y="2096"/>
              <a:ext cx="224" cy="0"/>
            </a:xfrm>
            <a:prstGeom prst="line">
              <a:avLst/>
            </a:prstGeom>
            <a:noFill/>
            <a:ln w="571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omic Sans MS" panose="030F0702030302020204" pitchFamily="66" charset="0"/>
              </a:endParaRPr>
            </a:p>
          </p:txBody>
        </p:sp>
        <p:sp>
          <p:nvSpPr>
            <p:cNvPr id="38957" name="Text Box 27"/>
            <p:cNvSpPr txBox="1">
              <a:spLocks noChangeArrowheads="1"/>
            </p:cNvSpPr>
            <p:nvPr/>
          </p:nvSpPr>
          <p:spPr bwMode="auto">
            <a:xfrm>
              <a:off x="4206" y="2051"/>
              <a:ext cx="468"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prstClr val="black"/>
                  </a:solidFill>
                  <a:latin typeface="Comic Sans MS" panose="030F0702030302020204" pitchFamily="66" charset="0"/>
                </a:rPr>
                <a:t>4 mA</a:t>
              </a:r>
            </a:p>
          </p:txBody>
        </p:sp>
      </p:grpSp>
      <p:grpSp>
        <p:nvGrpSpPr>
          <p:cNvPr id="38935" name="Group 28"/>
          <p:cNvGrpSpPr>
            <a:grpSpLocks/>
          </p:cNvGrpSpPr>
          <p:nvPr/>
        </p:nvGrpSpPr>
        <p:grpSpPr bwMode="auto">
          <a:xfrm flipH="1">
            <a:off x="4914900" y="4040188"/>
            <a:ext cx="385763" cy="481012"/>
            <a:chOff x="3224" y="1617"/>
            <a:chExt cx="243" cy="303"/>
          </a:xfrm>
        </p:grpSpPr>
        <p:sp>
          <p:nvSpPr>
            <p:cNvPr id="38954" name="Line 29"/>
            <p:cNvSpPr>
              <a:spLocks noChangeShapeType="1"/>
            </p:cNvSpPr>
            <p:nvPr/>
          </p:nvSpPr>
          <p:spPr bwMode="auto">
            <a:xfrm>
              <a:off x="3224" y="1920"/>
              <a:ext cx="224" cy="0"/>
            </a:xfrm>
            <a:prstGeom prst="line">
              <a:avLst/>
            </a:prstGeom>
            <a:noFill/>
            <a:ln w="571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omic Sans MS" panose="030F0702030302020204" pitchFamily="66" charset="0"/>
              </a:endParaRPr>
            </a:p>
          </p:txBody>
        </p:sp>
        <p:sp>
          <p:nvSpPr>
            <p:cNvPr id="38955" name="Text Box 30"/>
            <p:cNvSpPr txBox="1">
              <a:spLocks noChangeArrowheads="1"/>
            </p:cNvSpPr>
            <p:nvPr/>
          </p:nvSpPr>
          <p:spPr bwMode="auto">
            <a:xfrm>
              <a:off x="3232" y="1617"/>
              <a:ext cx="235"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i="1">
                  <a:solidFill>
                    <a:prstClr val="black"/>
                  </a:solidFill>
                  <a:latin typeface="Comic Sans MS" panose="030F0702030302020204" pitchFamily="66" charset="0"/>
                </a:rPr>
                <a:t>i</a:t>
              </a:r>
              <a:r>
                <a:rPr lang="en-US" altLang="en-US" sz="2400" baseline="-25000">
                  <a:solidFill>
                    <a:prstClr val="black"/>
                  </a:solidFill>
                  <a:latin typeface="Comic Sans MS" panose="030F0702030302020204" pitchFamily="66" charset="0"/>
                </a:rPr>
                <a:t>4</a:t>
              </a:r>
              <a:endParaRPr lang="en-US" altLang="en-US" sz="2400">
                <a:solidFill>
                  <a:prstClr val="black"/>
                </a:solidFill>
                <a:latin typeface="Comic Sans MS" panose="030F0702030302020204" pitchFamily="66" charset="0"/>
              </a:endParaRPr>
            </a:p>
          </p:txBody>
        </p:sp>
      </p:grpSp>
      <p:grpSp>
        <p:nvGrpSpPr>
          <p:cNvPr id="38936" name="Group 31"/>
          <p:cNvGrpSpPr>
            <a:grpSpLocks/>
          </p:cNvGrpSpPr>
          <p:nvPr/>
        </p:nvGrpSpPr>
        <p:grpSpPr bwMode="auto">
          <a:xfrm>
            <a:off x="5587280" y="4085827"/>
            <a:ext cx="496888" cy="495301"/>
            <a:chOff x="3512" y="1984"/>
            <a:chExt cx="313" cy="312"/>
          </a:xfrm>
        </p:grpSpPr>
        <p:sp>
          <p:nvSpPr>
            <p:cNvPr id="38952" name="Line 32"/>
            <p:cNvSpPr>
              <a:spLocks noChangeShapeType="1"/>
            </p:cNvSpPr>
            <p:nvPr/>
          </p:nvSpPr>
          <p:spPr bwMode="auto">
            <a:xfrm rot="5400000">
              <a:off x="3400" y="2096"/>
              <a:ext cx="224" cy="0"/>
            </a:xfrm>
            <a:prstGeom prst="line">
              <a:avLst/>
            </a:prstGeom>
            <a:noFill/>
            <a:ln w="571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omic Sans MS" panose="030F0702030302020204" pitchFamily="66" charset="0"/>
              </a:endParaRPr>
            </a:p>
          </p:txBody>
        </p:sp>
        <p:sp>
          <p:nvSpPr>
            <p:cNvPr id="38953" name="Text Box 33"/>
            <p:cNvSpPr txBox="1">
              <a:spLocks noChangeArrowheads="1"/>
            </p:cNvSpPr>
            <p:nvPr/>
          </p:nvSpPr>
          <p:spPr bwMode="auto">
            <a:xfrm>
              <a:off x="3590" y="2005"/>
              <a:ext cx="235"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i="1">
                  <a:solidFill>
                    <a:prstClr val="black"/>
                  </a:solidFill>
                  <a:latin typeface="Comic Sans MS" panose="030F0702030302020204" pitchFamily="66" charset="0"/>
                </a:rPr>
                <a:t>i</a:t>
              </a:r>
              <a:r>
                <a:rPr lang="en-US" altLang="en-US" sz="2400" baseline="-25000">
                  <a:solidFill>
                    <a:prstClr val="black"/>
                  </a:solidFill>
                  <a:latin typeface="Comic Sans MS" panose="030F0702030302020204" pitchFamily="66" charset="0"/>
                </a:rPr>
                <a:t>2</a:t>
              </a:r>
              <a:endParaRPr lang="en-US" altLang="en-US" sz="2400">
                <a:solidFill>
                  <a:prstClr val="black"/>
                </a:solidFill>
                <a:latin typeface="Comic Sans MS" panose="030F0702030302020204" pitchFamily="66" charset="0"/>
              </a:endParaRPr>
            </a:p>
          </p:txBody>
        </p:sp>
      </p:grpSp>
      <p:grpSp>
        <p:nvGrpSpPr>
          <p:cNvPr id="38937" name="Group 34"/>
          <p:cNvGrpSpPr>
            <a:grpSpLocks/>
          </p:cNvGrpSpPr>
          <p:nvPr/>
        </p:nvGrpSpPr>
        <p:grpSpPr bwMode="auto">
          <a:xfrm>
            <a:off x="6578600" y="4085827"/>
            <a:ext cx="471488" cy="495301"/>
            <a:chOff x="4144" y="1984"/>
            <a:chExt cx="297" cy="312"/>
          </a:xfrm>
        </p:grpSpPr>
        <p:sp>
          <p:nvSpPr>
            <p:cNvPr id="38950" name="Line 35"/>
            <p:cNvSpPr>
              <a:spLocks noChangeShapeType="1"/>
            </p:cNvSpPr>
            <p:nvPr/>
          </p:nvSpPr>
          <p:spPr bwMode="auto">
            <a:xfrm rot="5400000">
              <a:off x="4032" y="2096"/>
              <a:ext cx="224" cy="0"/>
            </a:xfrm>
            <a:prstGeom prst="line">
              <a:avLst/>
            </a:prstGeom>
            <a:noFill/>
            <a:ln w="571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omic Sans MS" panose="030F0702030302020204" pitchFamily="66" charset="0"/>
              </a:endParaRPr>
            </a:p>
          </p:txBody>
        </p:sp>
        <p:sp>
          <p:nvSpPr>
            <p:cNvPr id="38951" name="Text Box 36"/>
            <p:cNvSpPr txBox="1">
              <a:spLocks noChangeArrowheads="1"/>
            </p:cNvSpPr>
            <p:nvPr/>
          </p:nvSpPr>
          <p:spPr bwMode="auto">
            <a:xfrm>
              <a:off x="4206" y="2005"/>
              <a:ext cx="235"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i="1">
                  <a:solidFill>
                    <a:prstClr val="black"/>
                  </a:solidFill>
                  <a:latin typeface="Comic Sans MS" panose="030F0702030302020204" pitchFamily="66" charset="0"/>
                </a:rPr>
                <a:t>i</a:t>
              </a:r>
              <a:r>
                <a:rPr lang="en-US" altLang="en-US" sz="2400" baseline="-25000">
                  <a:solidFill>
                    <a:prstClr val="black"/>
                  </a:solidFill>
                  <a:latin typeface="Comic Sans MS" panose="030F0702030302020204" pitchFamily="66" charset="0"/>
                </a:rPr>
                <a:t>3</a:t>
              </a:r>
              <a:endParaRPr lang="en-US" altLang="en-US" sz="2400">
                <a:solidFill>
                  <a:prstClr val="black"/>
                </a:solidFill>
                <a:latin typeface="Comic Sans MS" panose="030F0702030302020204" pitchFamily="66" charset="0"/>
              </a:endParaRPr>
            </a:p>
          </p:txBody>
        </p:sp>
      </p:grpSp>
      <p:sp>
        <p:nvSpPr>
          <p:cNvPr id="38938" name="Text Box 37"/>
          <p:cNvSpPr txBox="1">
            <a:spLocks noChangeArrowheads="1"/>
          </p:cNvSpPr>
          <p:nvPr/>
        </p:nvSpPr>
        <p:spPr bwMode="auto">
          <a:xfrm>
            <a:off x="323528" y="317500"/>
            <a:ext cx="7176965"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3200" dirty="0">
                <a:solidFill>
                  <a:srgbClr val="000066"/>
                </a:solidFill>
                <a:latin typeface="Comic Sans MS" panose="030F0702030302020204" pitchFamily="66" charset="0"/>
              </a:rPr>
              <a:t>Example 1:  Kirchhoff’s Current Law:</a:t>
            </a:r>
          </a:p>
        </p:txBody>
      </p:sp>
      <p:sp>
        <p:nvSpPr>
          <p:cNvPr id="38939" name="Line 38"/>
          <p:cNvSpPr>
            <a:spLocks noChangeShapeType="1"/>
          </p:cNvSpPr>
          <p:nvPr/>
        </p:nvSpPr>
        <p:spPr bwMode="auto">
          <a:xfrm flipV="1">
            <a:off x="2495550" y="3771900"/>
            <a:ext cx="0" cy="40005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latin typeface="Comic Sans MS" panose="030F0702030302020204" pitchFamily="66" charset="0"/>
            </a:endParaRPr>
          </a:p>
        </p:txBody>
      </p:sp>
      <p:sp>
        <p:nvSpPr>
          <p:cNvPr id="38940" name="Text Box 39"/>
          <p:cNvSpPr txBox="1">
            <a:spLocks noChangeArrowheads="1"/>
          </p:cNvSpPr>
          <p:nvPr/>
        </p:nvSpPr>
        <p:spPr bwMode="auto">
          <a:xfrm>
            <a:off x="2822575" y="3722688"/>
            <a:ext cx="41229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800" i="1">
                <a:solidFill>
                  <a:prstClr val="black"/>
                </a:solidFill>
                <a:latin typeface="Comic Sans MS" panose="030F0702030302020204" pitchFamily="66" charset="0"/>
              </a:rPr>
              <a:t>i</a:t>
            </a:r>
            <a:r>
              <a:rPr lang="en-US" altLang="en-US" sz="2800" i="1" baseline="-25000">
                <a:solidFill>
                  <a:prstClr val="black"/>
                </a:solidFill>
                <a:latin typeface="Comic Sans MS" panose="030F0702030302020204" pitchFamily="66" charset="0"/>
              </a:rPr>
              <a:t>o</a:t>
            </a:r>
          </a:p>
        </p:txBody>
      </p:sp>
      <p:sp>
        <p:nvSpPr>
          <p:cNvPr id="139304" name="Text Box 40"/>
          <p:cNvSpPr txBox="1">
            <a:spLocks noChangeArrowheads="1"/>
          </p:cNvSpPr>
          <p:nvPr/>
        </p:nvSpPr>
        <p:spPr bwMode="auto">
          <a:xfrm>
            <a:off x="1660524" y="1152525"/>
            <a:ext cx="550376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u="sng" dirty="0">
                <a:solidFill>
                  <a:srgbClr val="0000FF"/>
                </a:solidFill>
                <a:latin typeface="Comic Sans MS" panose="030F0702030302020204" pitchFamily="66" charset="0"/>
              </a:rPr>
              <a:t>Q</a:t>
            </a:r>
            <a:r>
              <a:rPr lang="en-US" altLang="en-US" sz="2400" dirty="0">
                <a:solidFill>
                  <a:prstClr val="black"/>
                </a:solidFill>
                <a:latin typeface="Comic Sans MS" panose="030F0702030302020204" pitchFamily="66" charset="0"/>
              </a:rPr>
              <a:t>:    How much is the current I</a:t>
            </a:r>
            <a:r>
              <a:rPr lang="en-US" altLang="en-US" sz="2400" baseline="-25000" dirty="0">
                <a:solidFill>
                  <a:prstClr val="black"/>
                </a:solidFill>
                <a:latin typeface="Comic Sans MS" panose="030F0702030302020204" pitchFamily="66" charset="0"/>
              </a:rPr>
              <a:t>o </a:t>
            </a:r>
            <a:r>
              <a:rPr lang="en-US" altLang="en-US" sz="2400" dirty="0">
                <a:solidFill>
                  <a:prstClr val="black"/>
                </a:solidFill>
                <a:latin typeface="Comic Sans MS" panose="030F0702030302020204" pitchFamily="66" charset="0"/>
              </a:rPr>
              <a:t>?</a:t>
            </a:r>
          </a:p>
        </p:txBody>
      </p:sp>
      <p:sp>
        <p:nvSpPr>
          <p:cNvPr id="139305" name="Text Box 41"/>
          <p:cNvSpPr txBox="1">
            <a:spLocks noChangeArrowheads="1"/>
          </p:cNvSpPr>
          <p:nvPr/>
        </p:nvSpPr>
        <p:spPr bwMode="auto">
          <a:xfrm>
            <a:off x="1679575" y="1800225"/>
            <a:ext cx="53308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u="sng" dirty="0">
                <a:solidFill>
                  <a:srgbClr val="CC0000"/>
                </a:solidFill>
                <a:latin typeface="Comic Sans MS" panose="030F0702030302020204" pitchFamily="66" charset="0"/>
              </a:rPr>
              <a:t>A</a:t>
            </a:r>
            <a:r>
              <a:rPr lang="en-US" altLang="en-US" sz="2400" dirty="0">
                <a:solidFill>
                  <a:prstClr val="black"/>
                </a:solidFill>
                <a:latin typeface="Comic Sans MS" panose="030F0702030302020204" pitchFamily="66" charset="0"/>
              </a:rPr>
              <a:t>:    </a:t>
            </a:r>
            <a:r>
              <a:rPr lang="en-US" altLang="en-US" sz="3200" i="1" dirty="0" err="1">
                <a:solidFill>
                  <a:prstClr val="black"/>
                </a:solidFill>
                <a:latin typeface="Comic Sans MS" panose="030F0702030302020204" pitchFamily="66" charset="0"/>
              </a:rPr>
              <a:t>i</a:t>
            </a:r>
            <a:r>
              <a:rPr lang="en-US" altLang="en-US" sz="3200" baseline="-25000" dirty="0" err="1">
                <a:solidFill>
                  <a:prstClr val="black"/>
                </a:solidFill>
                <a:latin typeface="Comic Sans MS" panose="030F0702030302020204" pitchFamily="66" charset="0"/>
              </a:rPr>
              <a:t>o</a:t>
            </a:r>
            <a:r>
              <a:rPr lang="en-US" altLang="en-US" sz="2400" baseline="-25000" dirty="0">
                <a:solidFill>
                  <a:prstClr val="black"/>
                </a:solidFill>
                <a:latin typeface="Comic Sans MS" panose="030F0702030302020204" pitchFamily="66" charset="0"/>
              </a:rPr>
              <a:t> </a:t>
            </a:r>
            <a:r>
              <a:rPr lang="en-US" altLang="en-US" sz="2400" dirty="0">
                <a:solidFill>
                  <a:prstClr val="black"/>
                </a:solidFill>
                <a:latin typeface="Comic Sans MS" panose="030F0702030302020204" pitchFamily="66" charset="0"/>
              </a:rPr>
              <a:t>= 2.5 mA + 4 mA = 6.5 mA</a:t>
            </a:r>
          </a:p>
        </p:txBody>
      </p:sp>
      <p:grpSp>
        <p:nvGrpSpPr>
          <p:cNvPr id="139307" name="Group 43"/>
          <p:cNvGrpSpPr>
            <a:grpSpLocks/>
          </p:cNvGrpSpPr>
          <p:nvPr/>
        </p:nvGrpSpPr>
        <p:grpSpPr bwMode="auto">
          <a:xfrm>
            <a:off x="1541462" y="3656013"/>
            <a:ext cx="6253163" cy="2105026"/>
            <a:chOff x="971" y="2311"/>
            <a:chExt cx="3939" cy="1326"/>
          </a:xfrm>
        </p:grpSpPr>
        <p:sp>
          <p:nvSpPr>
            <p:cNvPr id="38946" name="AutoShape 44"/>
            <p:cNvSpPr>
              <a:spLocks noChangeArrowheads="1"/>
            </p:cNvSpPr>
            <p:nvPr/>
          </p:nvSpPr>
          <p:spPr bwMode="auto">
            <a:xfrm>
              <a:off x="3266" y="2311"/>
              <a:ext cx="129" cy="264"/>
            </a:xfrm>
            <a:prstGeom prst="roundRect">
              <a:avLst>
                <a:gd name="adj" fmla="val 16667"/>
              </a:avLst>
            </a:prstGeom>
            <a:noFill/>
            <a:ln w="38100">
              <a:solidFill>
                <a:srgbClr val="0033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grpSp>
          <p:nvGrpSpPr>
            <p:cNvPr id="38947" name="Group 45"/>
            <p:cNvGrpSpPr>
              <a:grpSpLocks/>
            </p:cNvGrpSpPr>
            <p:nvPr/>
          </p:nvGrpSpPr>
          <p:grpSpPr bwMode="auto">
            <a:xfrm>
              <a:off x="971" y="2466"/>
              <a:ext cx="3939" cy="1171"/>
              <a:chOff x="971" y="2466"/>
              <a:chExt cx="3939" cy="1171"/>
            </a:xfrm>
          </p:grpSpPr>
          <p:cxnSp>
            <p:nvCxnSpPr>
              <p:cNvPr id="38948" name="AutoShape 46"/>
              <p:cNvCxnSpPr>
                <a:cxnSpLocks noChangeShapeType="1"/>
              </p:cNvCxnSpPr>
              <p:nvPr/>
            </p:nvCxnSpPr>
            <p:spPr bwMode="auto">
              <a:xfrm rot="10800000">
                <a:off x="3684" y="2466"/>
                <a:ext cx="1226" cy="1011"/>
              </a:xfrm>
              <a:prstGeom prst="bentConnector3">
                <a:avLst>
                  <a:gd name="adj1" fmla="val -29282"/>
                </a:avLst>
              </a:prstGeom>
              <a:noFill/>
              <a:ln w="19050">
                <a:solidFill>
                  <a:srgbClr val="00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49" name="Text Box 47"/>
              <p:cNvSpPr txBox="1">
                <a:spLocks noChangeArrowheads="1"/>
              </p:cNvSpPr>
              <p:nvPr/>
            </p:nvSpPr>
            <p:spPr bwMode="auto">
              <a:xfrm>
                <a:off x="971" y="3152"/>
                <a:ext cx="3939" cy="4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FontTx/>
                  <a:buChar char="•"/>
                </a:pPr>
                <a:r>
                  <a:rPr lang="en-US" altLang="en-US" dirty="0">
                    <a:solidFill>
                      <a:prstClr val="black"/>
                    </a:solidFill>
                    <a:latin typeface="Comic Sans MS" panose="030F0702030302020204" pitchFamily="66" charset="0"/>
                  </a:rPr>
                  <a:t> The dotted circle is a node with  2.5 mA entering</a:t>
                </a:r>
              </a:p>
              <a:p>
                <a:pPr>
                  <a:buFontTx/>
                  <a:buChar char="•"/>
                </a:pPr>
                <a:r>
                  <a:rPr lang="en-US" altLang="en-US" dirty="0">
                    <a:solidFill>
                      <a:prstClr val="black"/>
                    </a:solidFill>
                    <a:latin typeface="Comic Sans MS" panose="030F0702030302020204" pitchFamily="66" charset="0"/>
                  </a:rPr>
                  <a:t> Hence </a:t>
                </a:r>
                <a:r>
                  <a:rPr lang="en-US" altLang="en-US" sz="2400" i="1" dirty="0">
                    <a:solidFill>
                      <a:prstClr val="black"/>
                    </a:solidFill>
                    <a:latin typeface="Comic Sans MS" panose="030F0702030302020204" pitchFamily="66" charset="0"/>
                  </a:rPr>
                  <a:t>i</a:t>
                </a:r>
                <a:r>
                  <a:rPr lang="en-US" altLang="en-US" sz="2400" baseline="-25000" dirty="0">
                    <a:solidFill>
                      <a:prstClr val="black"/>
                    </a:solidFill>
                    <a:latin typeface="Comic Sans MS" panose="030F0702030302020204" pitchFamily="66" charset="0"/>
                  </a:rPr>
                  <a:t>2</a:t>
                </a:r>
                <a:r>
                  <a:rPr lang="en-US" altLang="en-US" dirty="0">
                    <a:solidFill>
                      <a:prstClr val="black"/>
                    </a:solidFill>
                    <a:latin typeface="Comic Sans MS" panose="030F0702030302020204" pitchFamily="66" charset="0"/>
                  </a:rPr>
                  <a:t> = 2.5 mA </a:t>
                </a:r>
                <a:r>
                  <a:rPr lang="en-US" altLang="en-US" dirty="0">
                    <a:solidFill>
                      <a:srgbClr val="CC0000"/>
                    </a:solidFill>
                    <a:latin typeface="Comic Sans MS" panose="030F0702030302020204" pitchFamily="66" charset="0"/>
                  </a:rPr>
                  <a:t>exits</a:t>
                </a:r>
                <a:r>
                  <a:rPr lang="en-US" altLang="en-US" dirty="0">
                    <a:solidFill>
                      <a:prstClr val="black"/>
                    </a:solidFill>
                    <a:latin typeface="Comic Sans MS" panose="030F0702030302020204" pitchFamily="66" charset="0"/>
                  </a:rPr>
                  <a:t> the “node”. </a:t>
                </a:r>
              </a:p>
            </p:txBody>
          </p:sp>
        </p:grpSp>
      </p:grpSp>
      <p:sp>
        <p:nvSpPr>
          <p:cNvPr id="139312" name="Text Box 48"/>
          <p:cNvSpPr txBox="1">
            <a:spLocks noChangeArrowheads="1"/>
          </p:cNvSpPr>
          <p:nvPr/>
        </p:nvSpPr>
        <p:spPr bwMode="auto">
          <a:xfrm>
            <a:off x="1574893" y="5642003"/>
            <a:ext cx="5200463"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dirty="0">
                <a:solidFill>
                  <a:prstClr val="black"/>
                </a:solidFill>
                <a:latin typeface="Comic Sans MS" panose="030F0702030302020204" pitchFamily="66" charset="0"/>
              </a:rPr>
              <a:t>  Similarly, </a:t>
            </a:r>
            <a:r>
              <a:rPr lang="en-US" altLang="en-US" sz="2800" i="1" dirty="0">
                <a:solidFill>
                  <a:prstClr val="black"/>
                </a:solidFill>
                <a:latin typeface="Comic Sans MS" panose="030F0702030302020204" pitchFamily="66" charset="0"/>
              </a:rPr>
              <a:t>i</a:t>
            </a:r>
            <a:r>
              <a:rPr lang="en-US" altLang="en-US" sz="2800" baseline="-25000" dirty="0">
                <a:solidFill>
                  <a:prstClr val="black"/>
                </a:solidFill>
                <a:latin typeface="Comic Sans MS" panose="030F0702030302020204" pitchFamily="66" charset="0"/>
              </a:rPr>
              <a:t>3</a:t>
            </a:r>
            <a:r>
              <a:rPr lang="en-US" altLang="en-US" dirty="0">
                <a:solidFill>
                  <a:prstClr val="black"/>
                </a:solidFill>
                <a:latin typeface="Comic Sans MS" panose="030F0702030302020204" pitchFamily="66" charset="0"/>
              </a:rPr>
              <a:t> = 4 mA.</a:t>
            </a:r>
          </a:p>
          <a:p>
            <a:pPr>
              <a:buFontTx/>
              <a:buChar char="•"/>
            </a:pPr>
            <a:r>
              <a:rPr lang="en-US" altLang="en-US" dirty="0">
                <a:solidFill>
                  <a:prstClr val="black"/>
                </a:solidFill>
                <a:latin typeface="Comic Sans MS" panose="030F0702030302020204" pitchFamily="66" charset="0"/>
              </a:rPr>
              <a:t> From KCL, </a:t>
            </a:r>
            <a:r>
              <a:rPr lang="en-US" altLang="en-US" i="1" dirty="0">
                <a:solidFill>
                  <a:prstClr val="black"/>
                </a:solidFill>
                <a:latin typeface="Comic Sans MS" panose="030F0702030302020204" pitchFamily="66" charset="0"/>
              </a:rPr>
              <a:t>i</a:t>
            </a:r>
            <a:r>
              <a:rPr lang="en-US" altLang="en-US" baseline="-25000" dirty="0">
                <a:solidFill>
                  <a:prstClr val="black"/>
                </a:solidFill>
                <a:latin typeface="Comic Sans MS" panose="030F0702030302020204" pitchFamily="66" charset="0"/>
              </a:rPr>
              <a:t>4</a:t>
            </a:r>
            <a:r>
              <a:rPr lang="en-US" altLang="en-US" dirty="0">
                <a:solidFill>
                  <a:prstClr val="black"/>
                </a:solidFill>
                <a:latin typeface="Comic Sans MS" panose="030F0702030302020204" pitchFamily="66" charset="0"/>
              </a:rPr>
              <a:t> = </a:t>
            </a:r>
            <a:r>
              <a:rPr lang="en-US" altLang="en-US" i="1" dirty="0">
                <a:solidFill>
                  <a:prstClr val="black"/>
                </a:solidFill>
                <a:latin typeface="Comic Sans MS" panose="030F0702030302020204" pitchFamily="66" charset="0"/>
              </a:rPr>
              <a:t>i</a:t>
            </a:r>
            <a:r>
              <a:rPr lang="en-US" altLang="en-US" baseline="-25000" dirty="0">
                <a:solidFill>
                  <a:prstClr val="black"/>
                </a:solidFill>
                <a:latin typeface="Comic Sans MS" panose="030F0702030302020204" pitchFamily="66" charset="0"/>
              </a:rPr>
              <a:t>2</a:t>
            </a:r>
            <a:r>
              <a:rPr lang="en-US" altLang="en-US" dirty="0">
                <a:solidFill>
                  <a:prstClr val="black"/>
                </a:solidFill>
                <a:latin typeface="Comic Sans MS" panose="030F0702030302020204" pitchFamily="66" charset="0"/>
              </a:rPr>
              <a:t> + </a:t>
            </a:r>
            <a:r>
              <a:rPr lang="en-US" altLang="en-US" i="1" dirty="0">
                <a:solidFill>
                  <a:prstClr val="black"/>
                </a:solidFill>
                <a:latin typeface="Comic Sans MS" panose="030F0702030302020204" pitchFamily="66" charset="0"/>
              </a:rPr>
              <a:t>i</a:t>
            </a:r>
            <a:r>
              <a:rPr lang="en-US" altLang="en-US" baseline="-25000" dirty="0">
                <a:solidFill>
                  <a:prstClr val="black"/>
                </a:solidFill>
                <a:latin typeface="Comic Sans MS" panose="030F0702030302020204" pitchFamily="66" charset="0"/>
              </a:rPr>
              <a:t>3</a:t>
            </a:r>
            <a:r>
              <a:rPr lang="en-US" altLang="en-US" dirty="0">
                <a:solidFill>
                  <a:prstClr val="black"/>
                </a:solidFill>
                <a:latin typeface="Comic Sans MS" panose="030F0702030302020204" pitchFamily="66" charset="0"/>
              </a:rPr>
              <a:t> = 6.5 mA, and </a:t>
            </a:r>
            <a:r>
              <a:rPr lang="en-US" altLang="en-US" i="1" dirty="0">
                <a:solidFill>
                  <a:prstClr val="black"/>
                </a:solidFill>
                <a:latin typeface="Comic Sans MS" panose="030F0702030302020204" pitchFamily="66" charset="0"/>
              </a:rPr>
              <a:t>I</a:t>
            </a:r>
            <a:r>
              <a:rPr lang="en-US" altLang="en-US" baseline="-25000" dirty="0">
                <a:solidFill>
                  <a:prstClr val="black"/>
                </a:solidFill>
                <a:latin typeface="Comic Sans MS" panose="030F0702030302020204" pitchFamily="66" charset="0"/>
              </a:rPr>
              <a:t>o</a:t>
            </a:r>
            <a:r>
              <a:rPr lang="en-US" altLang="en-US" dirty="0">
                <a:solidFill>
                  <a:prstClr val="black"/>
                </a:solidFill>
                <a:latin typeface="Comic Sans MS" panose="030F0702030302020204" pitchFamily="66" charset="0"/>
              </a:rPr>
              <a:t> = </a:t>
            </a:r>
            <a:r>
              <a:rPr lang="en-US" altLang="en-US" i="1" dirty="0">
                <a:solidFill>
                  <a:prstClr val="black"/>
                </a:solidFill>
                <a:latin typeface="Comic Sans MS" panose="030F0702030302020204" pitchFamily="66" charset="0"/>
              </a:rPr>
              <a:t>i</a:t>
            </a:r>
            <a:r>
              <a:rPr lang="en-US" altLang="en-US" baseline="-25000" dirty="0">
                <a:solidFill>
                  <a:prstClr val="black"/>
                </a:solidFill>
                <a:latin typeface="Comic Sans MS" panose="030F0702030302020204" pitchFamily="66" charset="0"/>
              </a:rPr>
              <a:t>4</a:t>
            </a:r>
          </a:p>
        </p:txBody>
      </p:sp>
      <p:sp>
        <p:nvSpPr>
          <p:cNvPr id="49" name="Text Box 39"/>
          <p:cNvSpPr txBox="1">
            <a:spLocks noChangeArrowheads="1"/>
          </p:cNvSpPr>
          <p:nvPr/>
        </p:nvSpPr>
        <p:spPr bwMode="auto">
          <a:xfrm>
            <a:off x="130175" y="2886057"/>
            <a:ext cx="2092325" cy="707886"/>
          </a:xfrm>
          <a:prstGeom prst="rect">
            <a:avLst/>
          </a:prstGeom>
          <a:solidFill>
            <a:schemeClr val="bg1"/>
          </a:solidFill>
          <a:ln>
            <a:noFill/>
          </a:ln>
          <a:effectLst/>
          <a:extLst>
            <a:ext uri="{91240B29-F687-4F45-9708-019B960494DF}">
              <a14:hiddenLine xmlns:a14="http://schemas.microsoft.com/office/drawing/2010/main" w="2857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tr-TR" altLang="en-US" dirty="0">
                <a:solidFill>
                  <a:prstClr val="black"/>
                </a:solidFill>
                <a:latin typeface="Comic Sans MS" panose="030F0702030302020204" pitchFamily="66" charset="0"/>
              </a:rPr>
              <a:t>DC </a:t>
            </a:r>
            <a:r>
              <a:rPr lang="tr-TR" altLang="en-US" dirty="0" err="1">
                <a:solidFill>
                  <a:prstClr val="black"/>
                </a:solidFill>
                <a:latin typeface="Comic Sans MS" panose="030F0702030302020204" pitchFamily="66" charset="0"/>
              </a:rPr>
              <a:t>Current</a:t>
            </a:r>
            <a:r>
              <a:rPr lang="tr-TR" altLang="en-US" dirty="0">
                <a:solidFill>
                  <a:prstClr val="black"/>
                </a:solidFill>
                <a:latin typeface="Comic Sans MS" panose="030F0702030302020204" pitchFamily="66" charset="0"/>
              </a:rPr>
              <a:t> Source</a:t>
            </a:r>
            <a:endParaRPr lang="en-US" altLang="en-US" dirty="0">
              <a:solidFill>
                <a:prstClr val="black"/>
              </a:solidFill>
              <a:latin typeface="Comic Sans MS" panose="030F0702030302020204" pitchFamily="66" charset="0"/>
            </a:endParaRPr>
          </a:p>
        </p:txBody>
      </p:sp>
      <p:sp>
        <p:nvSpPr>
          <p:cNvPr id="50" name="Line 42"/>
          <p:cNvSpPr>
            <a:spLocks noChangeShapeType="1"/>
          </p:cNvSpPr>
          <p:nvPr/>
        </p:nvSpPr>
        <p:spPr bwMode="auto">
          <a:xfrm>
            <a:off x="1759765" y="3322862"/>
            <a:ext cx="432573" cy="39982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latin typeface="Comic Sans MS" panose="030F0702030302020204" pitchFamily="66" charset="0"/>
            </a:endParaRPr>
          </a:p>
        </p:txBody>
      </p:sp>
    </p:spTree>
    <p:extLst>
      <p:ext uri="{BB962C8B-B14F-4D97-AF65-F5344CB8AC3E}">
        <p14:creationId xmlns:p14="http://schemas.microsoft.com/office/powerpoint/2010/main" val="1510187020"/>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3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3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9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6" grpId="0" animBg="1"/>
      <p:bldP spid="139305" grpId="0"/>
      <p:bldP spid="1393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1D655BAD-BAE5-4A62-8D4B-1161CB5F354D}" type="slidenum">
              <a:rPr lang="en-GB" altLang="en-US" sz="1400">
                <a:solidFill>
                  <a:prstClr val="black"/>
                </a:solidFill>
              </a:rPr>
              <a:pPr/>
              <a:t>24</a:t>
            </a:fld>
            <a:endParaRPr lang="en-GB" altLang="en-US" sz="1400">
              <a:solidFill>
                <a:prstClr val="black"/>
              </a:solidFill>
            </a:endParaRPr>
          </a:p>
        </p:txBody>
      </p:sp>
      <p:sp>
        <p:nvSpPr>
          <p:cNvPr id="39939" name="Text Box 2"/>
          <p:cNvSpPr txBox="1">
            <a:spLocks noChangeArrowheads="1"/>
          </p:cNvSpPr>
          <p:nvPr/>
        </p:nvSpPr>
        <p:spPr bwMode="auto">
          <a:xfrm>
            <a:off x="385203" y="337700"/>
            <a:ext cx="6357831"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800" dirty="0">
                <a:solidFill>
                  <a:srgbClr val="000066"/>
                </a:solidFill>
                <a:latin typeface="Comic Sans MS" panose="030F0702030302020204" pitchFamily="66" charset="0"/>
              </a:rPr>
              <a:t>Example 2:  Kirchhoff’s Current Law:</a:t>
            </a:r>
          </a:p>
        </p:txBody>
      </p:sp>
      <p:sp>
        <p:nvSpPr>
          <p:cNvPr id="140291" name="Text Box 3"/>
          <p:cNvSpPr txBox="1">
            <a:spLocks noChangeArrowheads="1"/>
          </p:cNvSpPr>
          <p:nvPr/>
        </p:nvSpPr>
        <p:spPr bwMode="auto">
          <a:xfrm>
            <a:off x="1660525" y="1152525"/>
            <a:ext cx="64404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u="sng" dirty="0">
                <a:solidFill>
                  <a:srgbClr val="0000FF"/>
                </a:solidFill>
                <a:latin typeface="Comic Sans MS" panose="030F0702030302020204" pitchFamily="66" charset="0"/>
              </a:rPr>
              <a:t>Q</a:t>
            </a:r>
            <a:r>
              <a:rPr lang="en-US" altLang="en-US" sz="2400" dirty="0">
                <a:solidFill>
                  <a:prstClr val="black"/>
                </a:solidFill>
                <a:latin typeface="Comic Sans MS" panose="030F0702030302020204" pitchFamily="66" charset="0"/>
              </a:rPr>
              <a:t>:    How much are the currents </a:t>
            </a:r>
            <a:r>
              <a:rPr lang="en-US" altLang="en-US" sz="2400" b="1" i="1" dirty="0">
                <a:solidFill>
                  <a:prstClr val="black"/>
                </a:solidFill>
                <a:latin typeface="Comic Sans MS" panose="030F0702030302020204" pitchFamily="66" charset="0"/>
              </a:rPr>
              <a:t>i</a:t>
            </a:r>
            <a:r>
              <a:rPr lang="en-US" altLang="en-US" sz="2400" b="1" baseline="-25000" dirty="0">
                <a:solidFill>
                  <a:prstClr val="black"/>
                </a:solidFill>
                <a:latin typeface="Comic Sans MS" panose="030F0702030302020204" pitchFamily="66" charset="0"/>
              </a:rPr>
              <a:t>1</a:t>
            </a:r>
            <a:r>
              <a:rPr lang="en-US" altLang="en-US" sz="2400" dirty="0">
                <a:solidFill>
                  <a:prstClr val="black"/>
                </a:solidFill>
                <a:latin typeface="Comic Sans MS" panose="030F0702030302020204" pitchFamily="66" charset="0"/>
              </a:rPr>
              <a:t> and </a:t>
            </a:r>
            <a:r>
              <a:rPr lang="en-US" altLang="en-US" sz="2400" b="1" i="1" dirty="0">
                <a:solidFill>
                  <a:prstClr val="black"/>
                </a:solidFill>
                <a:latin typeface="Comic Sans MS" panose="030F0702030302020204" pitchFamily="66" charset="0"/>
              </a:rPr>
              <a:t>i</a:t>
            </a:r>
            <a:r>
              <a:rPr lang="en-US" altLang="en-US" sz="2400" b="1" baseline="-25000" dirty="0">
                <a:solidFill>
                  <a:prstClr val="black"/>
                </a:solidFill>
                <a:latin typeface="Comic Sans MS" panose="030F0702030302020204" pitchFamily="66" charset="0"/>
              </a:rPr>
              <a:t>2</a:t>
            </a:r>
            <a:r>
              <a:rPr lang="en-US" altLang="en-US" sz="2400" baseline="-25000" dirty="0">
                <a:solidFill>
                  <a:prstClr val="black"/>
                </a:solidFill>
                <a:latin typeface="Comic Sans MS" panose="030F0702030302020204" pitchFamily="66" charset="0"/>
              </a:rPr>
              <a:t> </a:t>
            </a:r>
            <a:r>
              <a:rPr lang="en-US" altLang="en-US" sz="2400" dirty="0">
                <a:solidFill>
                  <a:prstClr val="black"/>
                </a:solidFill>
                <a:latin typeface="Comic Sans MS" panose="030F0702030302020204" pitchFamily="66" charset="0"/>
              </a:rPr>
              <a:t>?</a:t>
            </a:r>
          </a:p>
        </p:txBody>
      </p:sp>
      <p:sp>
        <p:nvSpPr>
          <p:cNvPr id="140292" name="Text Box 4"/>
          <p:cNvSpPr txBox="1">
            <a:spLocks noChangeArrowheads="1"/>
          </p:cNvSpPr>
          <p:nvPr/>
        </p:nvSpPr>
        <p:spPr bwMode="auto">
          <a:xfrm>
            <a:off x="1679575" y="1800225"/>
            <a:ext cx="5330825"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u="sng" dirty="0">
                <a:solidFill>
                  <a:srgbClr val="CC0000"/>
                </a:solidFill>
                <a:latin typeface="Comic Sans MS" panose="030F0702030302020204" pitchFamily="66" charset="0"/>
              </a:rPr>
              <a:t>A</a:t>
            </a:r>
            <a:r>
              <a:rPr lang="en-US" altLang="en-US" sz="2400" dirty="0">
                <a:solidFill>
                  <a:prstClr val="black"/>
                </a:solidFill>
                <a:latin typeface="Comic Sans MS" panose="030F0702030302020204" pitchFamily="66" charset="0"/>
              </a:rPr>
              <a:t>:    	</a:t>
            </a:r>
            <a:r>
              <a:rPr lang="en-US" altLang="en-US" sz="2400" b="1" i="1" dirty="0">
                <a:solidFill>
                  <a:prstClr val="black"/>
                </a:solidFill>
                <a:latin typeface="Comic Sans MS" panose="030F0702030302020204" pitchFamily="66" charset="0"/>
              </a:rPr>
              <a:t>i</a:t>
            </a:r>
            <a:r>
              <a:rPr lang="en-US" altLang="en-US" sz="2400" b="1" baseline="-25000" dirty="0">
                <a:solidFill>
                  <a:prstClr val="black"/>
                </a:solidFill>
                <a:latin typeface="Comic Sans MS" panose="030F0702030302020204" pitchFamily="66" charset="0"/>
              </a:rPr>
              <a:t>2 </a:t>
            </a:r>
            <a:r>
              <a:rPr lang="en-US" altLang="en-US" sz="2400" dirty="0">
                <a:solidFill>
                  <a:prstClr val="black"/>
                </a:solidFill>
                <a:latin typeface="Comic Sans MS" panose="030F0702030302020204" pitchFamily="66" charset="0"/>
              </a:rPr>
              <a:t>= 10 mA </a:t>
            </a:r>
            <a:r>
              <a:rPr lang="en-US" altLang="en-US" sz="2400" dirty="0">
                <a:solidFill>
                  <a:prstClr val="black"/>
                </a:solidFill>
                <a:latin typeface="Comic Sans MS" panose="030F0702030302020204" pitchFamily="66" charset="0"/>
                <a:cs typeface="Times New Roman" panose="02020603050405020304" pitchFamily="18" charset="0"/>
              </a:rPr>
              <a:t>– 3 mA = 7 mA</a:t>
            </a:r>
            <a:endParaRPr lang="en-US" altLang="en-US" sz="2400" dirty="0">
              <a:solidFill>
                <a:prstClr val="black"/>
              </a:solidFill>
              <a:latin typeface="Comic Sans MS" panose="030F0702030302020204" pitchFamily="66" charset="0"/>
            </a:endParaRPr>
          </a:p>
          <a:p>
            <a:r>
              <a:rPr lang="en-US" altLang="en-US" sz="2400" dirty="0">
                <a:solidFill>
                  <a:prstClr val="black"/>
                </a:solidFill>
                <a:latin typeface="Comic Sans MS" panose="030F0702030302020204" pitchFamily="66" charset="0"/>
              </a:rPr>
              <a:t>	</a:t>
            </a:r>
            <a:r>
              <a:rPr lang="en-US" altLang="en-US" sz="2400" b="1" i="1" dirty="0">
                <a:solidFill>
                  <a:prstClr val="black"/>
                </a:solidFill>
                <a:latin typeface="Comic Sans MS" panose="030F0702030302020204" pitchFamily="66" charset="0"/>
              </a:rPr>
              <a:t>i</a:t>
            </a:r>
            <a:r>
              <a:rPr lang="en-US" altLang="en-US" sz="2400" b="1" baseline="-25000" dirty="0">
                <a:solidFill>
                  <a:prstClr val="black"/>
                </a:solidFill>
                <a:latin typeface="Comic Sans MS" panose="030F0702030302020204" pitchFamily="66" charset="0"/>
              </a:rPr>
              <a:t>1  </a:t>
            </a:r>
            <a:r>
              <a:rPr lang="en-US" altLang="en-US" sz="2400" dirty="0">
                <a:solidFill>
                  <a:prstClr val="black"/>
                </a:solidFill>
                <a:latin typeface="Comic Sans MS" panose="030F0702030302020204" pitchFamily="66" charset="0"/>
              </a:rPr>
              <a:t>= 10 mA + 4 mA = 14 mA </a:t>
            </a:r>
          </a:p>
        </p:txBody>
      </p:sp>
      <p:grpSp>
        <p:nvGrpSpPr>
          <p:cNvPr id="39942" name="Group 5"/>
          <p:cNvGrpSpPr>
            <a:grpSpLocks/>
          </p:cNvGrpSpPr>
          <p:nvPr/>
        </p:nvGrpSpPr>
        <p:grpSpPr bwMode="auto">
          <a:xfrm>
            <a:off x="1812925" y="2852936"/>
            <a:ext cx="5408613" cy="2009775"/>
            <a:chOff x="1142" y="2117"/>
            <a:chExt cx="3407" cy="1266"/>
          </a:xfrm>
        </p:grpSpPr>
        <p:grpSp>
          <p:nvGrpSpPr>
            <p:cNvPr id="39949" name="Group 6"/>
            <p:cNvGrpSpPr>
              <a:grpSpLocks/>
            </p:cNvGrpSpPr>
            <p:nvPr/>
          </p:nvGrpSpPr>
          <p:grpSpPr bwMode="auto">
            <a:xfrm>
              <a:off x="1181" y="2377"/>
              <a:ext cx="3109" cy="1006"/>
              <a:chOff x="1381" y="1849"/>
              <a:chExt cx="2821" cy="1006"/>
            </a:xfrm>
          </p:grpSpPr>
          <p:sp>
            <p:nvSpPr>
              <p:cNvPr id="39960" name="Oval 7"/>
              <p:cNvSpPr>
                <a:spLocks noChangeArrowheads="1"/>
              </p:cNvSpPr>
              <p:nvPr/>
            </p:nvSpPr>
            <p:spPr bwMode="auto">
              <a:xfrm>
                <a:off x="1381" y="2329"/>
                <a:ext cx="384" cy="38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9961" name="Line 8"/>
              <p:cNvSpPr>
                <a:spLocks noChangeShapeType="1"/>
              </p:cNvSpPr>
              <p:nvPr/>
            </p:nvSpPr>
            <p:spPr bwMode="auto">
              <a:xfrm>
                <a:off x="1572" y="1921"/>
                <a:ext cx="3" cy="41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9962" name="Line 9"/>
              <p:cNvSpPr>
                <a:spLocks noChangeShapeType="1"/>
              </p:cNvSpPr>
              <p:nvPr/>
            </p:nvSpPr>
            <p:spPr bwMode="auto">
              <a:xfrm flipV="1">
                <a:off x="1573" y="2722"/>
                <a:ext cx="0" cy="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9963" name="Line 10"/>
              <p:cNvSpPr>
                <a:spLocks noChangeShapeType="1"/>
              </p:cNvSpPr>
              <p:nvPr/>
            </p:nvSpPr>
            <p:spPr bwMode="auto">
              <a:xfrm>
                <a:off x="1577" y="1918"/>
                <a:ext cx="10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9964" name="Line 11"/>
              <p:cNvSpPr>
                <a:spLocks noChangeShapeType="1"/>
              </p:cNvSpPr>
              <p:nvPr/>
            </p:nvSpPr>
            <p:spPr bwMode="auto">
              <a:xfrm>
                <a:off x="3170" y="1918"/>
                <a:ext cx="9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9965" name="Rectangle 12"/>
              <p:cNvSpPr>
                <a:spLocks noChangeArrowheads="1"/>
              </p:cNvSpPr>
              <p:nvPr/>
            </p:nvSpPr>
            <p:spPr bwMode="auto">
              <a:xfrm rot="-5400000">
                <a:off x="3243" y="2392"/>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9966" name="Line 13"/>
              <p:cNvSpPr>
                <a:spLocks noChangeShapeType="1"/>
              </p:cNvSpPr>
              <p:nvPr/>
            </p:nvSpPr>
            <p:spPr bwMode="auto">
              <a:xfrm flipV="1">
                <a:off x="3515" y="2729"/>
                <a:ext cx="0" cy="1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9967" name="Line 14"/>
              <p:cNvSpPr>
                <a:spLocks noChangeShapeType="1"/>
              </p:cNvSpPr>
              <p:nvPr/>
            </p:nvSpPr>
            <p:spPr bwMode="auto">
              <a:xfrm>
                <a:off x="3515" y="1925"/>
                <a:ext cx="0" cy="2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grpSp>
            <p:nvGrpSpPr>
              <p:cNvPr id="39968" name="Group 15"/>
              <p:cNvGrpSpPr>
                <a:grpSpLocks/>
              </p:cNvGrpSpPr>
              <p:nvPr/>
            </p:nvGrpSpPr>
            <p:grpSpPr bwMode="auto">
              <a:xfrm>
                <a:off x="4056" y="1915"/>
                <a:ext cx="146" cy="940"/>
                <a:chOff x="4056" y="1915"/>
                <a:chExt cx="146" cy="940"/>
              </a:xfrm>
            </p:grpSpPr>
            <p:sp>
              <p:nvSpPr>
                <p:cNvPr id="39979" name="Rectangle 16"/>
                <p:cNvSpPr>
                  <a:spLocks noChangeArrowheads="1"/>
                </p:cNvSpPr>
                <p:nvPr/>
              </p:nvSpPr>
              <p:spPr bwMode="auto">
                <a:xfrm rot="-5400000">
                  <a:off x="3864" y="2395"/>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9980" name="Rectangle 17"/>
                <p:cNvSpPr>
                  <a:spLocks noChangeArrowheads="1"/>
                </p:cNvSpPr>
                <p:nvPr/>
              </p:nvSpPr>
              <p:spPr bwMode="auto">
                <a:xfrm rot="-5400000">
                  <a:off x="3866" y="2396"/>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9981" name="Line 18"/>
                <p:cNvSpPr>
                  <a:spLocks noChangeShapeType="1"/>
                </p:cNvSpPr>
                <p:nvPr/>
              </p:nvSpPr>
              <p:spPr bwMode="auto">
                <a:xfrm flipH="1">
                  <a:off x="4139" y="1915"/>
                  <a:ext cx="4" cy="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9982" name="Line 19"/>
                <p:cNvSpPr>
                  <a:spLocks noChangeShapeType="1"/>
                </p:cNvSpPr>
                <p:nvPr/>
              </p:nvSpPr>
              <p:spPr bwMode="auto">
                <a:xfrm flipH="1" flipV="1">
                  <a:off x="4142" y="2738"/>
                  <a:ext cx="3" cy="1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grpSp>
          <p:sp>
            <p:nvSpPr>
              <p:cNvPr id="39969" name="Line 20"/>
              <p:cNvSpPr>
                <a:spLocks noChangeShapeType="1"/>
              </p:cNvSpPr>
              <p:nvPr/>
            </p:nvSpPr>
            <p:spPr bwMode="auto">
              <a:xfrm>
                <a:off x="1582" y="2848"/>
                <a:ext cx="25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9970" name="Line 21"/>
              <p:cNvSpPr>
                <a:spLocks noChangeShapeType="1"/>
              </p:cNvSpPr>
              <p:nvPr/>
            </p:nvSpPr>
            <p:spPr bwMode="auto">
              <a:xfrm flipV="1">
                <a:off x="1573" y="27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9971" name="Rectangle 22"/>
              <p:cNvSpPr>
                <a:spLocks noChangeArrowheads="1"/>
              </p:cNvSpPr>
              <p:nvPr/>
            </p:nvSpPr>
            <p:spPr bwMode="auto">
              <a:xfrm>
                <a:off x="2630" y="1849"/>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grpSp>
            <p:nvGrpSpPr>
              <p:cNvPr id="39972" name="Group 23"/>
              <p:cNvGrpSpPr>
                <a:grpSpLocks/>
              </p:cNvGrpSpPr>
              <p:nvPr/>
            </p:nvGrpSpPr>
            <p:grpSpPr bwMode="auto">
              <a:xfrm>
                <a:off x="2160" y="1915"/>
                <a:ext cx="146" cy="940"/>
                <a:chOff x="4056" y="1915"/>
                <a:chExt cx="146" cy="940"/>
              </a:xfrm>
            </p:grpSpPr>
            <p:sp>
              <p:nvSpPr>
                <p:cNvPr id="39975" name="Rectangle 24"/>
                <p:cNvSpPr>
                  <a:spLocks noChangeArrowheads="1"/>
                </p:cNvSpPr>
                <p:nvPr/>
              </p:nvSpPr>
              <p:spPr bwMode="auto">
                <a:xfrm rot="-5400000">
                  <a:off x="3864" y="2395"/>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9976" name="Rectangle 25"/>
                <p:cNvSpPr>
                  <a:spLocks noChangeArrowheads="1"/>
                </p:cNvSpPr>
                <p:nvPr/>
              </p:nvSpPr>
              <p:spPr bwMode="auto">
                <a:xfrm rot="-5400000">
                  <a:off x="3866" y="2396"/>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9977" name="Line 26"/>
                <p:cNvSpPr>
                  <a:spLocks noChangeShapeType="1"/>
                </p:cNvSpPr>
                <p:nvPr/>
              </p:nvSpPr>
              <p:spPr bwMode="auto">
                <a:xfrm flipH="1">
                  <a:off x="4139" y="1915"/>
                  <a:ext cx="4" cy="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9978" name="Line 27"/>
                <p:cNvSpPr>
                  <a:spLocks noChangeShapeType="1"/>
                </p:cNvSpPr>
                <p:nvPr/>
              </p:nvSpPr>
              <p:spPr bwMode="auto">
                <a:xfrm flipH="1" flipV="1">
                  <a:off x="4142" y="2738"/>
                  <a:ext cx="3" cy="1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grpSp>
          <p:sp>
            <p:nvSpPr>
              <p:cNvPr id="39973" name="Text Box 28"/>
              <p:cNvSpPr txBox="1">
                <a:spLocks noChangeArrowheads="1"/>
              </p:cNvSpPr>
              <p:nvPr/>
            </p:nvSpPr>
            <p:spPr bwMode="auto">
              <a:xfrm>
                <a:off x="1461" y="2359"/>
                <a:ext cx="17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a:t>
                </a:r>
              </a:p>
            </p:txBody>
          </p:sp>
          <p:sp>
            <p:nvSpPr>
              <p:cNvPr id="39974" name="Text Box 29"/>
              <p:cNvSpPr txBox="1">
                <a:spLocks noChangeArrowheads="1"/>
              </p:cNvSpPr>
              <p:nvPr/>
            </p:nvSpPr>
            <p:spPr bwMode="auto">
              <a:xfrm>
                <a:off x="1467" y="2405"/>
                <a:ext cx="19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_</a:t>
                </a:r>
              </a:p>
            </p:txBody>
          </p:sp>
        </p:grpSp>
        <p:sp>
          <p:nvSpPr>
            <p:cNvPr id="39950" name="Line 30"/>
            <p:cNvSpPr>
              <a:spLocks noChangeShapeType="1"/>
            </p:cNvSpPr>
            <p:nvPr/>
          </p:nvSpPr>
          <p:spPr bwMode="auto">
            <a:xfrm flipV="1">
              <a:off x="1392" y="2556"/>
              <a:ext cx="0" cy="168"/>
            </a:xfrm>
            <a:prstGeom prst="line">
              <a:avLst/>
            </a:prstGeom>
            <a:noFill/>
            <a:ln w="1905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latin typeface="Comic Sans MS" panose="030F0702030302020204" pitchFamily="66" charset="0"/>
              </a:endParaRPr>
            </a:p>
          </p:txBody>
        </p:sp>
        <p:sp>
          <p:nvSpPr>
            <p:cNvPr id="39951" name="Line 31"/>
            <p:cNvSpPr>
              <a:spLocks noChangeShapeType="1"/>
            </p:cNvSpPr>
            <p:nvPr/>
          </p:nvSpPr>
          <p:spPr bwMode="auto">
            <a:xfrm>
              <a:off x="2136" y="2532"/>
              <a:ext cx="0" cy="168"/>
            </a:xfrm>
            <a:prstGeom prst="line">
              <a:avLst/>
            </a:prstGeom>
            <a:noFill/>
            <a:ln w="1905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latin typeface="Comic Sans MS" panose="030F0702030302020204" pitchFamily="66" charset="0"/>
              </a:endParaRPr>
            </a:p>
          </p:txBody>
        </p:sp>
        <p:sp>
          <p:nvSpPr>
            <p:cNvPr id="39952" name="Line 32"/>
            <p:cNvSpPr>
              <a:spLocks noChangeShapeType="1"/>
            </p:cNvSpPr>
            <p:nvPr/>
          </p:nvSpPr>
          <p:spPr bwMode="auto">
            <a:xfrm>
              <a:off x="3528" y="2544"/>
              <a:ext cx="0" cy="168"/>
            </a:xfrm>
            <a:prstGeom prst="line">
              <a:avLst/>
            </a:prstGeom>
            <a:noFill/>
            <a:ln w="1905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latin typeface="Comic Sans MS" panose="030F0702030302020204" pitchFamily="66" charset="0"/>
              </a:endParaRPr>
            </a:p>
          </p:txBody>
        </p:sp>
        <p:sp>
          <p:nvSpPr>
            <p:cNvPr id="39953" name="Line 33"/>
            <p:cNvSpPr>
              <a:spLocks noChangeShapeType="1"/>
            </p:cNvSpPr>
            <p:nvPr/>
          </p:nvSpPr>
          <p:spPr bwMode="auto">
            <a:xfrm>
              <a:off x="4224" y="2520"/>
              <a:ext cx="0" cy="168"/>
            </a:xfrm>
            <a:prstGeom prst="line">
              <a:avLst/>
            </a:prstGeom>
            <a:noFill/>
            <a:ln w="1905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latin typeface="Comic Sans MS" panose="030F0702030302020204" pitchFamily="66" charset="0"/>
              </a:endParaRPr>
            </a:p>
          </p:txBody>
        </p:sp>
        <p:sp>
          <p:nvSpPr>
            <p:cNvPr id="39954" name="Line 34"/>
            <p:cNvSpPr>
              <a:spLocks noChangeShapeType="1"/>
            </p:cNvSpPr>
            <p:nvPr/>
          </p:nvSpPr>
          <p:spPr bwMode="auto">
            <a:xfrm rot="-5400000">
              <a:off x="2376" y="2364"/>
              <a:ext cx="0" cy="168"/>
            </a:xfrm>
            <a:prstGeom prst="line">
              <a:avLst/>
            </a:prstGeom>
            <a:noFill/>
            <a:ln w="1905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latin typeface="Comic Sans MS" panose="030F0702030302020204" pitchFamily="66" charset="0"/>
              </a:endParaRPr>
            </a:p>
          </p:txBody>
        </p:sp>
        <p:sp>
          <p:nvSpPr>
            <p:cNvPr id="39955" name="Text Box 35"/>
            <p:cNvSpPr txBox="1">
              <a:spLocks noChangeArrowheads="1"/>
            </p:cNvSpPr>
            <p:nvPr/>
          </p:nvSpPr>
          <p:spPr bwMode="auto">
            <a:xfrm>
              <a:off x="1142" y="2491"/>
              <a:ext cx="21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i="1">
                  <a:solidFill>
                    <a:prstClr val="black"/>
                  </a:solidFill>
                  <a:latin typeface="Comic Sans MS" panose="030F0702030302020204" pitchFamily="66" charset="0"/>
                </a:rPr>
                <a:t>i</a:t>
              </a:r>
              <a:r>
                <a:rPr lang="en-US" altLang="en-US" baseline="-25000">
                  <a:solidFill>
                    <a:prstClr val="black"/>
                  </a:solidFill>
                  <a:latin typeface="Comic Sans MS" panose="030F0702030302020204" pitchFamily="66" charset="0"/>
                </a:rPr>
                <a:t>1</a:t>
              </a:r>
            </a:p>
          </p:txBody>
        </p:sp>
        <p:sp>
          <p:nvSpPr>
            <p:cNvPr id="39956" name="Text Box 36"/>
            <p:cNvSpPr txBox="1">
              <a:spLocks noChangeArrowheads="1"/>
            </p:cNvSpPr>
            <p:nvPr/>
          </p:nvSpPr>
          <p:spPr bwMode="auto">
            <a:xfrm>
              <a:off x="2210" y="2551"/>
              <a:ext cx="50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4 mA</a:t>
              </a:r>
              <a:endParaRPr lang="en-US" altLang="en-US" baseline="-25000">
                <a:solidFill>
                  <a:prstClr val="black"/>
                </a:solidFill>
                <a:latin typeface="Comic Sans MS" panose="030F0702030302020204" pitchFamily="66" charset="0"/>
              </a:endParaRPr>
            </a:p>
          </p:txBody>
        </p:sp>
        <p:sp>
          <p:nvSpPr>
            <p:cNvPr id="39957" name="Text Box 37"/>
            <p:cNvSpPr txBox="1">
              <a:spLocks noChangeArrowheads="1"/>
            </p:cNvSpPr>
            <p:nvPr/>
          </p:nvSpPr>
          <p:spPr bwMode="auto">
            <a:xfrm>
              <a:off x="4322" y="2455"/>
              <a:ext cx="22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i="1">
                  <a:solidFill>
                    <a:prstClr val="black"/>
                  </a:solidFill>
                  <a:latin typeface="Comic Sans MS" panose="030F0702030302020204" pitchFamily="66" charset="0"/>
                </a:rPr>
                <a:t>i</a:t>
              </a:r>
              <a:r>
                <a:rPr lang="en-US" altLang="en-US" baseline="-25000">
                  <a:solidFill>
                    <a:prstClr val="black"/>
                  </a:solidFill>
                  <a:latin typeface="Comic Sans MS" panose="030F0702030302020204" pitchFamily="66" charset="0"/>
                </a:rPr>
                <a:t>2</a:t>
              </a:r>
            </a:p>
          </p:txBody>
        </p:sp>
        <p:sp>
          <p:nvSpPr>
            <p:cNvPr id="39958" name="Text Box 38"/>
            <p:cNvSpPr txBox="1">
              <a:spLocks noChangeArrowheads="1"/>
            </p:cNvSpPr>
            <p:nvPr/>
          </p:nvSpPr>
          <p:spPr bwMode="auto">
            <a:xfrm>
              <a:off x="2080" y="2117"/>
              <a:ext cx="57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10 mA</a:t>
              </a:r>
            </a:p>
          </p:txBody>
        </p:sp>
        <p:sp>
          <p:nvSpPr>
            <p:cNvPr id="39959" name="Text Box 39"/>
            <p:cNvSpPr txBox="1">
              <a:spLocks noChangeArrowheads="1"/>
            </p:cNvSpPr>
            <p:nvPr/>
          </p:nvSpPr>
          <p:spPr bwMode="auto">
            <a:xfrm>
              <a:off x="3542" y="2479"/>
              <a:ext cx="50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3 mA</a:t>
              </a:r>
            </a:p>
          </p:txBody>
        </p:sp>
      </p:grpSp>
      <p:sp>
        <p:nvSpPr>
          <p:cNvPr id="39947" name="Line 45"/>
          <p:cNvSpPr>
            <a:spLocks noChangeShapeType="1"/>
          </p:cNvSpPr>
          <p:nvPr/>
        </p:nvSpPr>
        <p:spPr bwMode="auto">
          <a:xfrm flipH="1">
            <a:off x="2603501" y="4851598"/>
            <a:ext cx="469900" cy="0"/>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grpSp>
        <p:nvGrpSpPr>
          <p:cNvPr id="140335" name="Group 47"/>
          <p:cNvGrpSpPr>
            <a:grpSpLocks/>
          </p:cNvGrpSpPr>
          <p:nvPr/>
        </p:nvGrpSpPr>
        <p:grpSpPr bwMode="auto">
          <a:xfrm>
            <a:off x="5219700" y="3073598"/>
            <a:ext cx="2508250" cy="396875"/>
            <a:chOff x="3288" y="2256"/>
            <a:chExt cx="1580" cy="250"/>
          </a:xfrm>
        </p:grpSpPr>
        <p:sp>
          <p:nvSpPr>
            <p:cNvPr id="39945" name="Oval 48"/>
            <p:cNvSpPr>
              <a:spLocks noChangeArrowheads="1"/>
            </p:cNvSpPr>
            <p:nvPr/>
          </p:nvSpPr>
          <p:spPr bwMode="auto">
            <a:xfrm>
              <a:off x="3288" y="2320"/>
              <a:ext cx="1144" cy="176"/>
            </a:xfrm>
            <a:prstGeom prst="ellipse">
              <a:avLst/>
            </a:prstGeom>
            <a:noFill/>
            <a:ln w="28575">
              <a:solidFill>
                <a:srgbClr val="000066"/>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9946" name="Text Box 49"/>
            <p:cNvSpPr txBox="1">
              <a:spLocks noChangeArrowheads="1"/>
            </p:cNvSpPr>
            <p:nvPr/>
          </p:nvSpPr>
          <p:spPr bwMode="auto">
            <a:xfrm>
              <a:off x="4396" y="2256"/>
              <a:ext cx="47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66FF"/>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a:solidFill>
                    <a:srgbClr val="0000FF"/>
                  </a:solidFill>
                  <a:latin typeface="Comic Sans MS" panose="030F0702030302020204" pitchFamily="66" charset="0"/>
                </a:rPr>
                <a:t>node</a:t>
              </a:r>
            </a:p>
          </p:txBody>
        </p:sp>
      </p:grpSp>
    </p:spTree>
    <p:extLst>
      <p:ext uri="{BB962C8B-B14F-4D97-AF65-F5344CB8AC3E}">
        <p14:creationId xmlns:p14="http://schemas.microsoft.com/office/powerpoint/2010/main" val="1153430415"/>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3" descr="Rectangle: Click to edit Master text styles&#10;Second level&#10;Third level&#10;Fourth level&#10;Fifth level"/>
          <p:cNvSpPr>
            <a:spLocks noGrp="1" noChangeArrowheads="1"/>
          </p:cNvSpPr>
          <p:nvPr>
            <p:ph idx="1"/>
          </p:nvPr>
        </p:nvSpPr>
        <p:spPr>
          <a:xfrm>
            <a:off x="685800" y="980728"/>
            <a:ext cx="7772400" cy="4114800"/>
          </a:xfrm>
        </p:spPr>
        <p:txBody>
          <a:bodyPr/>
          <a:lstStyle/>
          <a:p>
            <a:pPr eaLnBrk="1" hangingPunct="1">
              <a:buFont typeface="Wingdings" panose="05000000000000000000" pitchFamily="2" charset="2"/>
              <a:buNone/>
            </a:pPr>
            <a:r>
              <a:rPr lang="en-US" altLang="en-US" sz="2800" dirty="0"/>
              <a:t>Sometimes Kirchhoff’s Current Law is abbreviated just by</a:t>
            </a:r>
          </a:p>
        </p:txBody>
      </p:sp>
      <p:sp>
        <p:nvSpPr>
          <p:cNvPr id="40962" name="Slide Number Placeholder 5"/>
          <p:cNvSpPr>
            <a:spLocks noGrp="1"/>
          </p:cNvSpPr>
          <p:nvPr>
            <p:ph type="sldNum" sz="quarter" idx="10"/>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C3D7A3BE-7965-4B28-A368-102207AC17CC}" type="slidenum">
              <a:rPr lang="en-GB" altLang="en-US" sz="1400">
                <a:solidFill>
                  <a:prstClr val="black"/>
                </a:solidFill>
              </a:rPr>
              <a:pPr/>
              <a:t>25</a:t>
            </a:fld>
            <a:endParaRPr lang="en-GB" altLang="en-US" sz="1400">
              <a:solidFill>
                <a:prstClr val="black"/>
              </a:solidFill>
            </a:endParaRPr>
          </a:p>
        </p:txBody>
      </p:sp>
      <p:sp>
        <p:nvSpPr>
          <p:cNvPr id="40963" name="Rectangle 2"/>
          <p:cNvSpPr>
            <a:spLocks noGrp="1" noChangeArrowheads="1"/>
          </p:cNvSpPr>
          <p:nvPr>
            <p:ph type="title"/>
          </p:nvPr>
        </p:nvSpPr>
        <p:spPr/>
        <p:txBody>
          <a:bodyPr/>
          <a:lstStyle/>
          <a:p>
            <a:pPr eaLnBrk="1" hangingPunct="1"/>
            <a:r>
              <a:rPr lang="en-US" altLang="en-US" sz="4000">
                <a:latin typeface="Arial" panose="020B0604020202020204" pitchFamily="34" charset="0"/>
              </a:rPr>
              <a:t> </a:t>
            </a:r>
          </a:p>
        </p:txBody>
      </p:sp>
      <p:sp>
        <p:nvSpPr>
          <p:cNvPr id="141316" name="Text Box 4"/>
          <p:cNvSpPr txBox="1">
            <a:spLocks noChangeArrowheads="1"/>
          </p:cNvSpPr>
          <p:nvPr/>
        </p:nvSpPr>
        <p:spPr bwMode="auto">
          <a:xfrm>
            <a:off x="3959225" y="2126903"/>
            <a:ext cx="914033"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3200" b="1">
                <a:solidFill>
                  <a:srgbClr val="990000"/>
                </a:solidFill>
                <a:latin typeface="Comic Sans MS" panose="030F0702030302020204" pitchFamily="66" charset="0"/>
              </a:rPr>
              <a:t>KCL</a:t>
            </a:r>
          </a:p>
        </p:txBody>
      </p:sp>
      <p:sp>
        <p:nvSpPr>
          <p:cNvPr id="141317" name="Text Box 5"/>
          <p:cNvSpPr txBox="1">
            <a:spLocks noChangeArrowheads="1"/>
          </p:cNvSpPr>
          <p:nvPr/>
        </p:nvSpPr>
        <p:spPr bwMode="auto">
          <a:xfrm>
            <a:off x="1671638" y="4482753"/>
            <a:ext cx="5421677" cy="369332"/>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 typeface="Wingdings" panose="05000000000000000000" pitchFamily="2" charset="2"/>
              <a:buChar char="ü"/>
            </a:pPr>
            <a:r>
              <a:rPr lang="en-US" altLang="en-US" sz="1800">
                <a:solidFill>
                  <a:prstClr val="black"/>
                </a:solidFill>
                <a:latin typeface="Comic Sans MS" panose="030F0702030302020204" pitchFamily="66" charset="0"/>
              </a:rPr>
              <a:t> The net current entering a node must be zero.</a:t>
            </a:r>
          </a:p>
        </p:txBody>
      </p:sp>
      <p:sp>
        <p:nvSpPr>
          <p:cNvPr id="141318" name="Text Box 6"/>
          <p:cNvSpPr txBox="1">
            <a:spLocks noChangeArrowheads="1"/>
          </p:cNvSpPr>
          <p:nvPr/>
        </p:nvSpPr>
        <p:spPr bwMode="auto">
          <a:xfrm>
            <a:off x="1671638" y="3893791"/>
            <a:ext cx="6216766"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 typeface="Wingdings" panose="05000000000000000000" pitchFamily="2" charset="2"/>
              <a:buChar char="ü"/>
            </a:pPr>
            <a:r>
              <a:rPr lang="en-US" altLang="en-US" sz="1800">
                <a:solidFill>
                  <a:prstClr val="black"/>
                </a:solidFill>
                <a:latin typeface="Comic Sans MS" panose="030F0702030302020204" pitchFamily="66" charset="0"/>
              </a:rPr>
              <a:t> The sum of </a:t>
            </a:r>
            <a:r>
              <a:rPr lang="en-US" altLang="en-US" sz="1800" i="1">
                <a:solidFill>
                  <a:prstClr val="black"/>
                </a:solidFill>
                <a:latin typeface="Comic Sans MS" panose="030F0702030302020204" pitchFamily="66" charset="0"/>
              </a:rPr>
              <a:t>all</a:t>
            </a:r>
            <a:r>
              <a:rPr lang="en-US" altLang="en-US" sz="1800">
                <a:solidFill>
                  <a:prstClr val="black"/>
                </a:solidFill>
                <a:latin typeface="Comic Sans MS" panose="030F0702030302020204" pitchFamily="66" charset="0"/>
              </a:rPr>
              <a:t> currents </a:t>
            </a:r>
            <a:r>
              <a:rPr lang="en-US" altLang="en-US" sz="1800" b="1">
                <a:solidFill>
                  <a:srgbClr val="0000FF"/>
                </a:solidFill>
                <a:latin typeface="Comic Sans MS" panose="030F0702030302020204" pitchFamily="66" charset="0"/>
              </a:rPr>
              <a:t>entering</a:t>
            </a:r>
            <a:r>
              <a:rPr lang="en-US" altLang="en-US" sz="1800">
                <a:solidFill>
                  <a:prstClr val="black"/>
                </a:solidFill>
                <a:latin typeface="Comic Sans MS" panose="030F0702030302020204" pitchFamily="66" charset="0"/>
              </a:rPr>
              <a:t> a node must be zero.</a:t>
            </a:r>
          </a:p>
        </p:txBody>
      </p:sp>
      <p:sp>
        <p:nvSpPr>
          <p:cNvPr id="141319" name="Text Box 7"/>
          <p:cNvSpPr txBox="1">
            <a:spLocks noChangeArrowheads="1"/>
          </p:cNvSpPr>
          <p:nvPr/>
        </p:nvSpPr>
        <p:spPr bwMode="auto">
          <a:xfrm>
            <a:off x="1671638" y="5063778"/>
            <a:ext cx="5081840" cy="369332"/>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 typeface="Wingdings" panose="05000000000000000000" pitchFamily="2" charset="2"/>
              <a:buChar char="ü"/>
            </a:pPr>
            <a:r>
              <a:rPr lang="en-US" altLang="en-US" sz="1800">
                <a:solidFill>
                  <a:prstClr val="black"/>
                </a:solidFill>
                <a:latin typeface="Comic Sans MS" panose="030F0702030302020204" pitchFamily="66" charset="0"/>
              </a:rPr>
              <a:t> Whatever flows into a node must come out.</a:t>
            </a:r>
          </a:p>
        </p:txBody>
      </p:sp>
      <p:sp>
        <p:nvSpPr>
          <p:cNvPr id="141320" name="Text Box 8"/>
          <p:cNvSpPr txBox="1">
            <a:spLocks noChangeArrowheads="1"/>
          </p:cNvSpPr>
          <p:nvPr/>
        </p:nvSpPr>
        <p:spPr bwMode="auto">
          <a:xfrm>
            <a:off x="809625" y="3354041"/>
            <a:ext cx="418095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srgbClr val="990000"/>
                </a:solidFill>
                <a:latin typeface="Comic Sans MS" panose="030F0702030302020204" pitchFamily="66" charset="0"/>
              </a:rPr>
              <a:t>Review:</a:t>
            </a:r>
            <a:r>
              <a:rPr lang="en-US" altLang="en-US" sz="1800">
                <a:solidFill>
                  <a:prstClr val="black"/>
                </a:solidFill>
                <a:latin typeface="Comic Sans MS" panose="030F0702030302020204" pitchFamily="66" charset="0"/>
              </a:rPr>
              <a:t> Different ways to state KCL:</a:t>
            </a:r>
          </a:p>
        </p:txBody>
      </p:sp>
      <p:sp>
        <p:nvSpPr>
          <p:cNvPr id="141328" name="Text Box 16"/>
          <p:cNvSpPr txBox="1">
            <a:spLocks noChangeArrowheads="1"/>
          </p:cNvSpPr>
          <p:nvPr/>
        </p:nvSpPr>
        <p:spPr bwMode="auto">
          <a:xfrm>
            <a:off x="4950981" y="6359525"/>
            <a:ext cx="1697902"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1600" dirty="0">
                <a:solidFill>
                  <a:srgbClr val="660033"/>
                </a:solidFill>
                <a:latin typeface="Comic Sans MS" panose="030F0702030302020204" pitchFamily="66" charset="0"/>
              </a:rPr>
              <a:t>more to follow…</a:t>
            </a:r>
          </a:p>
        </p:txBody>
      </p:sp>
    </p:spTree>
    <p:extLst>
      <p:ext uri="{BB962C8B-B14F-4D97-AF65-F5344CB8AC3E}">
        <p14:creationId xmlns:p14="http://schemas.microsoft.com/office/powerpoint/2010/main" val="3512294848"/>
      </p:ext>
    </p:extLst>
  </p:cSld>
  <p:clrMapOvr>
    <a:masterClrMapping/>
  </p:clrMapOvr>
  <p:transition>
    <p:plus/>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187E4666-4FAB-48F1-80C6-66A6D9DACFD5}" type="slidenum">
              <a:rPr lang="en-GB" altLang="en-US" sz="1400">
                <a:solidFill>
                  <a:prstClr val="black"/>
                </a:solidFill>
                <a:latin typeface="Comic Sans MS" panose="030F0702030302020204" pitchFamily="66" charset="0"/>
              </a:rPr>
              <a:pPr/>
              <a:t>26</a:t>
            </a:fld>
            <a:endParaRPr lang="en-GB" altLang="en-US" sz="1400">
              <a:solidFill>
                <a:prstClr val="black"/>
              </a:solidFill>
              <a:latin typeface="Comic Sans MS" panose="030F0702030302020204" pitchFamily="66" charset="0"/>
            </a:endParaRPr>
          </a:p>
        </p:txBody>
      </p:sp>
      <p:sp>
        <p:nvSpPr>
          <p:cNvPr id="45059" name="Rectangle 2"/>
          <p:cNvSpPr>
            <a:spLocks noChangeArrowheads="1"/>
          </p:cNvSpPr>
          <p:nvPr/>
        </p:nvSpPr>
        <p:spPr bwMode="auto">
          <a:xfrm>
            <a:off x="685800" y="328503"/>
            <a:ext cx="7774632" cy="646331"/>
          </a:xfrm>
          <a:prstGeom prst="rect">
            <a:avLst/>
          </a:prstGeom>
          <a:solidFill>
            <a:schemeClr val="bg1"/>
          </a:solidFill>
          <a:ln>
            <a:noFill/>
          </a:ln>
          <a:effectLst/>
          <a:extLst/>
        </p:spPr>
        <p:txBody>
          <a:bodyPr vert="horz" wrap="square" lIns="91440" tIns="45720" rIns="91440" bIns="45720" rtlCol="0" anchor="ctr">
            <a:spAutoFit/>
          </a:bodyPr>
          <a:lstStyle/>
          <a:p>
            <a:r>
              <a:rPr lang="en-US" altLang="en-US" sz="3600" dirty="0">
                <a:solidFill>
                  <a:prstClr val="black"/>
                </a:solidFill>
                <a:effectLst>
                  <a:outerShdw blurRad="38100" dist="38100" dir="2700000" algn="tl">
                    <a:srgbClr val="000000">
                      <a:alpha val="43137"/>
                    </a:srgbClr>
                  </a:outerShdw>
                </a:effectLst>
                <a:latin typeface="Comic Sans MS" panose="030F0702030302020204" pitchFamily="66" charset="0"/>
              </a:rPr>
              <a:t>Voltage</a:t>
            </a:r>
            <a:r>
              <a:rPr lang="tr-TR" altLang="en-US" sz="3600" dirty="0">
                <a:solidFill>
                  <a:prstClr val="black"/>
                </a:solidFill>
                <a:effectLst>
                  <a:outerShdw blurRad="38100" dist="38100" dir="2700000" algn="tl">
                    <a:srgbClr val="000000">
                      <a:alpha val="43137"/>
                    </a:srgbClr>
                  </a:outerShdw>
                </a:effectLst>
                <a:latin typeface="Comic Sans MS" panose="030F0702030302020204" pitchFamily="66" charset="0"/>
              </a:rPr>
              <a:t> </a:t>
            </a:r>
            <a:r>
              <a:rPr lang="tr-TR" altLang="en-US" sz="2000" dirty="0">
                <a:solidFill>
                  <a:srgbClr val="FF0000"/>
                </a:solidFill>
                <a:effectLst>
                  <a:outerShdw blurRad="38100" dist="38100" dir="2700000" algn="tl">
                    <a:srgbClr val="000000">
                      <a:alpha val="43137"/>
                    </a:srgbClr>
                  </a:outerShdw>
                </a:effectLst>
                <a:latin typeface="Comic Sans MS" panose="030F0702030302020204" pitchFamily="66" charset="0"/>
              </a:rPr>
              <a:t>(</a:t>
            </a:r>
            <a:r>
              <a:rPr lang="tr-TR" altLang="en-US" sz="2000" dirty="0" err="1">
                <a:solidFill>
                  <a:srgbClr val="FF0000"/>
                </a:solidFill>
                <a:effectLst>
                  <a:outerShdw blurRad="38100" dist="38100" dir="2700000" algn="tl">
                    <a:srgbClr val="000000">
                      <a:alpha val="43137"/>
                    </a:srgbClr>
                  </a:outerShdw>
                </a:effectLst>
                <a:latin typeface="Comic Sans MS" panose="030F0702030302020204" pitchFamily="66" charset="0"/>
              </a:rPr>
              <a:t>D</a:t>
            </a:r>
            <a:r>
              <a:rPr lang="tr-TR" sz="2000" b="1" dirty="0" err="1">
                <a:solidFill>
                  <a:srgbClr val="FF0000"/>
                </a:solidFill>
                <a:latin typeface="Comic Sans MS" panose="030F0702030302020204" pitchFamily="66" charset="0"/>
              </a:rPr>
              <a:t>ifference</a:t>
            </a:r>
            <a:r>
              <a:rPr lang="tr-TR" sz="2000" b="1" dirty="0">
                <a:solidFill>
                  <a:srgbClr val="FF0000"/>
                </a:solidFill>
                <a:latin typeface="Comic Sans MS" panose="030F0702030302020204" pitchFamily="66" charset="0"/>
              </a:rPr>
              <a:t> in </a:t>
            </a:r>
            <a:r>
              <a:rPr lang="tr-TR" sz="2000" b="1" dirty="0" err="1">
                <a:solidFill>
                  <a:srgbClr val="FF0000"/>
                </a:solidFill>
                <a:latin typeface="Comic Sans MS" panose="030F0702030302020204" pitchFamily="66" charset="0"/>
              </a:rPr>
              <a:t>energy</a:t>
            </a:r>
            <a:r>
              <a:rPr lang="tr-TR" sz="2000" b="1" dirty="0">
                <a:solidFill>
                  <a:srgbClr val="FF0000"/>
                </a:solidFill>
                <a:latin typeface="Comic Sans MS" panose="030F0702030302020204" pitchFamily="66" charset="0"/>
              </a:rPr>
              <a:t> </a:t>
            </a:r>
            <a:r>
              <a:rPr lang="tr-TR" sz="2000" b="1" dirty="0" err="1">
                <a:solidFill>
                  <a:srgbClr val="FF0000"/>
                </a:solidFill>
                <a:latin typeface="Comic Sans MS" panose="030F0702030302020204" pitchFamily="66" charset="0"/>
              </a:rPr>
              <a:t>level</a:t>
            </a:r>
            <a:r>
              <a:rPr lang="tr-TR" sz="2000" b="1" dirty="0">
                <a:solidFill>
                  <a:srgbClr val="FF0000"/>
                </a:solidFill>
                <a:latin typeface="Comic Sans MS" panose="030F0702030302020204" pitchFamily="66" charset="0"/>
              </a:rPr>
              <a:t> </a:t>
            </a:r>
            <a:r>
              <a:rPr lang="tr-TR" altLang="en-US" sz="2000" dirty="0">
                <a:solidFill>
                  <a:srgbClr val="FF0000"/>
                </a:solidFill>
                <a:effectLst>
                  <a:outerShdw blurRad="38100" dist="38100" dir="2700000" algn="tl">
                    <a:srgbClr val="000000">
                      <a:alpha val="43137"/>
                    </a:srgbClr>
                  </a:outerShdw>
                </a:effectLst>
                <a:latin typeface="Comic Sans MS" panose="030F0702030302020204" pitchFamily="66" charset="0"/>
              </a:rPr>
              <a:t>)</a:t>
            </a:r>
            <a:endParaRPr lang="en-US" altLang="en-US" sz="2000" dirty="0">
              <a:solidFill>
                <a:srgbClr val="FF0000"/>
              </a:solidFill>
              <a:effectLst>
                <a:outerShdw blurRad="38100" dist="38100" dir="2700000" algn="tl">
                  <a:srgbClr val="000000">
                    <a:alpha val="43137"/>
                  </a:srgbClr>
                </a:outerShdw>
              </a:effectLst>
              <a:latin typeface="Comic Sans MS" panose="030F0702030302020204" pitchFamily="66" charset="0"/>
            </a:endParaRPr>
          </a:p>
        </p:txBody>
      </p:sp>
      <p:sp>
        <p:nvSpPr>
          <p:cNvPr id="45060" name="Oval 3"/>
          <p:cNvSpPr>
            <a:spLocks noChangeArrowheads="1"/>
          </p:cNvSpPr>
          <p:nvPr/>
        </p:nvSpPr>
        <p:spPr bwMode="auto">
          <a:xfrm>
            <a:off x="2192338" y="3094965"/>
            <a:ext cx="609600" cy="609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45061" name="Line 4"/>
          <p:cNvSpPr>
            <a:spLocks noChangeShapeType="1"/>
          </p:cNvSpPr>
          <p:nvPr/>
        </p:nvSpPr>
        <p:spPr bwMode="auto">
          <a:xfrm>
            <a:off x="2509838" y="2447265"/>
            <a:ext cx="4762" cy="6572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5062" name="Line 5"/>
          <p:cNvSpPr>
            <a:spLocks noChangeShapeType="1"/>
          </p:cNvSpPr>
          <p:nvPr/>
        </p:nvSpPr>
        <p:spPr bwMode="auto">
          <a:xfrm flipV="1">
            <a:off x="2509838" y="3718852"/>
            <a:ext cx="0" cy="1381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5063" name="Line 6"/>
          <p:cNvSpPr>
            <a:spLocks noChangeShapeType="1"/>
          </p:cNvSpPr>
          <p:nvPr/>
        </p:nvSpPr>
        <p:spPr bwMode="auto">
          <a:xfrm>
            <a:off x="2503488" y="2442502"/>
            <a:ext cx="17049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5064" name="Line 7"/>
          <p:cNvSpPr>
            <a:spLocks noChangeShapeType="1"/>
          </p:cNvSpPr>
          <p:nvPr/>
        </p:nvSpPr>
        <p:spPr bwMode="auto">
          <a:xfrm>
            <a:off x="5032375" y="2442502"/>
            <a:ext cx="15430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5065" name="Rectangle 8"/>
          <p:cNvSpPr>
            <a:spLocks noChangeArrowheads="1"/>
          </p:cNvSpPr>
          <p:nvPr/>
        </p:nvSpPr>
        <p:spPr bwMode="auto">
          <a:xfrm rot="-5400000">
            <a:off x="5148263" y="3194977"/>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45066" name="Line 9"/>
          <p:cNvSpPr>
            <a:spLocks noChangeShapeType="1"/>
          </p:cNvSpPr>
          <p:nvPr/>
        </p:nvSpPr>
        <p:spPr bwMode="auto">
          <a:xfrm flipV="1">
            <a:off x="5580063" y="3729965"/>
            <a:ext cx="0" cy="1825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5067" name="Line 10"/>
          <p:cNvSpPr>
            <a:spLocks noChangeShapeType="1"/>
          </p:cNvSpPr>
          <p:nvPr/>
        </p:nvSpPr>
        <p:spPr bwMode="auto">
          <a:xfrm>
            <a:off x="5580063" y="2453615"/>
            <a:ext cx="0" cy="4397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5068" name="Rectangle 11"/>
          <p:cNvSpPr>
            <a:spLocks noChangeArrowheads="1"/>
          </p:cNvSpPr>
          <p:nvPr/>
        </p:nvSpPr>
        <p:spPr bwMode="auto">
          <a:xfrm rot="-5400000">
            <a:off x="6134100" y="3199740"/>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45069" name="Rectangle 12"/>
          <p:cNvSpPr>
            <a:spLocks noChangeArrowheads="1"/>
          </p:cNvSpPr>
          <p:nvPr/>
        </p:nvSpPr>
        <p:spPr bwMode="auto">
          <a:xfrm rot="-5400000">
            <a:off x="6137275" y="3201327"/>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45070" name="Line 13"/>
          <p:cNvSpPr>
            <a:spLocks noChangeShapeType="1"/>
          </p:cNvSpPr>
          <p:nvPr/>
        </p:nvSpPr>
        <p:spPr bwMode="auto">
          <a:xfrm flipH="1">
            <a:off x="6570663" y="2437740"/>
            <a:ext cx="6350" cy="4492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5071" name="Line 14"/>
          <p:cNvSpPr>
            <a:spLocks noChangeShapeType="1"/>
          </p:cNvSpPr>
          <p:nvPr/>
        </p:nvSpPr>
        <p:spPr bwMode="auto">
          <a:xfrm flipH="1" flipV="1">
            <a:off x="6575425" y="3744252"/>
            <a:ext cx="4763" cy="1857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5072" name="Line 15"/>
          <p:cNvSpPr>
            <a:spLocks noChangeShapeType="1"/>
          </p:cNvSpPr>
          <p:nvPr/>
        </p:nvSpPr>
        <p:spPr bwMode="auto">
          <a:xfrm>
            <a:off x="2501900" y="3918877"/>
            <a:ext cx="40767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5073" name="Line 16"/>
          <p:cNvSpPr>
            <a:spLocks noChangeShapeType="1"/>
          </p:cNvSpPr>
          <p:nvPr/>
        </p:nvSpPr>
        <p:spPr bwMode="auto">
          <a:xfrm flipV="1">
            <a:off x="2508250" y="3766477"/>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5074" name="Rectangle 17"/>
          <p:cNvSpPr>
            <a:spLocks noChangeArrowheads="1"/>
          </p:cNvSpPr>
          <p:nvPr/>
        </p:nvSpPr>
        <p:spPr bwMode="auto">
          <a:xfrm>
            <a:off x="4175125" y="2332965"/>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145426" name="Text Box 18"/>
          <p:cNvSpPr txBox="1">
            <a:spLocks noChangeArrowheads="1"/>
          </p:cNvSpPr>
          <p:nvPr/>
        </p:nvSpPr>
        <p:spPr bwMode="auto">
          <a:xfrm>
            <a:off x="1101725" y="1217613"/>
            <a:ext cx="670568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Tx/>
              <a:buChar char="•"/>
            </a:pPr>
            <a:r>
              <a:rPr lang="en-US" altLang="en-US" b="1" dirty="0">
                <a:solidFill>
                  <a:srgbClr val="0000FF"/>
                </a:solidFill>
                <a:latin typeface="Comic Sans MS" panose="030F0702030302020204" pitchFamily="66" charset="0"/>
              </a:rPr>
              <a:t> Voltages</a:t>
            </a:r>
            <a:r>
              <a:rPr lang="en-US" altLang="en-US" dirty="0">
                <a:solidFill>
                  <a:prstClr val="black"/>
                </a:solidFill>
                <a:latin typeface="Comic Sans MS" panose="030F0702030302020204" pitchFamily="66" charset="0"/>
              </a:rPr>
              <a:t> are measured </a:t>
            </a:r>
            <a:r>
              <a:rPr lang="en-US" altLang="en-US" i="1" dirty="0">
                <a:solidFill>
                  <a:prstClr val="black"/>
                </a:solidFill>
                <a:latin typeface="Comic Sans MS" panose="030F0702030302020204" pitchFamily="66" charset="0"/>
              </a:rPr>
              <a:t>across</a:t>
            </a:r>
            <a:r>
              <a:rPr lang="en-US" altLang="en-US" dirty="0">
                <a:solidFill>
                  <a:prstClr val="black"/>
                </a:solidFill>
                <a:latin typeface="Comic Sans MS" panose="030F0702030302020204" pitchFamily="66" charset="0"/>
              </a:rPr>
              <a:t> the </a:t>
            </a:r>
            <a:r>
              <a:rPr lang="tr-TR" altLang="en-US" b="1" i="1" dirty="0">
                <a:solidFill>
                  <a:prstClr val="black"/>
                </a:solidFill>
                <a:latin typeface="Comic Sans MS" panose="030F0702030302020204" pitchFamily="66" charset="0"/>
              </a:rPr>
              <a:t>nodes</a:t>
            </a:r>
            <a:r>
              <a:rPr lang="tr-TR" altLang="en-US" dirty="0">
                <a:solidFill>
                  <a:prstClr val="black"/>
                </a:solidFill>
                <a:latin typeface="Comic Sans MS" panose="030F0702030302020204" pitchFamily="66" charset="0"/>
              </a:rPr>
              <a:t> </a:t>
            </a:r>
            <a:r>
              <a:rPr lang="en-US" altLang="en-US" dirty="0">
                <a:solidFill>
                  <a:prstClr val="black"/>
                </a:solidFill>
                <a:latin typeface="Comic Sans MS" panose="030F0702030302020204" pitchFamily="66" charset="0"/>
              </a:rPr>
              <a:t>of a </a:t>
            </a:r>
            <a:r>
              <a:rPr lang="tr-TR" altLang="en-US" dirty="0" err="1">
                <a:solidFill>
                  <a:prstClr val="black"/>
                </a:solidFill>
                <a:latin typeface="Comic Sans MS" panose="030F0702030302020204" pitchFamily="66" charset="0"/>
              </a:rPr>
              <a:t>circuit</a:t>
            </a:r>
            <a:r>
              <a:rPr lang="tr-TR" altLang="en-US" dirty="0">
                <a:solidFill>
                  <a:prstClr val="black"/>
                </a:solidFill>
                <a:latin typeface="Comic Sans MS" panose="030F0702030302020204" pitchFamily="66" charset="0"/>
              </a:rPr>
              <a:t>.</a:t>
            </a:r>
            <a:endParaRPr lang="en-US" altLang="en-US" dirty="0">
              <a:solidFill>
                <a:prstClr val="black"/>
              </a:solidFill>
              <a:latin typeface="Comic Sans MS" panose="030F0702030302020204" pitchFamily="66" charset="0"/>
            </a:endParaRPr>
          </a:p>
        </p:txBody>
      </p:sp>
      <p:sp>
        <p:nvSpPr>
          <p:cNvPr id="145427" name="Text Box 19"/>
          <p:cNvSpPr txBox="1">
            <a:spLocks noChangeArrowheads="1"/>
          </p:cNvSpPr>
          <p:nvPr/>
        </p:nvSpPr>
        <p:spPr bwMode="auto">
          <a:xfrm>
            <a:off x="1087221" y="1719963"/>
            <a:ext cx="690605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Tx/>
              <a:buChar char="•"/>
            </a:pPr>
            <a:r>
              <a:rPr lang="en-US" altLang="en-US">
                <a:solidFill>
                  <a:prstClr val="black"/>
                </a:solidFill>
                <a:latin typeface="Comic Sans MS" panose="030F0702030302020204" pitchFamily="66" charset="0"/>
              </a:rPr>
              <a:t> The </a:t>
            </a:r>
            <a:r>
              <a:rPr lang="en-US" altLang="en-US" b="1">
                <a:solidFill>
                  <a:srgbClr val="0000FF"/>
                </a:solidFill>
                <a:latin typeface="Comic Sans MS" panose="030F0702030302020204" pitchFamily="66" charset="0"/>
              </a:rPr>
              <a:t>direction</a:t>
            </a:r>
            <a:r>
              <a:rPr lang="en-US" altLang="en-US">
                <a:solidFill>
                  <a:prstClr val="black"/>
                </a:solidFill>
                <a:latin typeface="Comic Sans MS" panose="030F0702030302020204" pitchFamily="66" charset="0"/>
              </a:rPr>
              <a:t> of a voltage is indicated by + and </a:t>
            </a:r>
            <a:r>
              <a:rPr lang="en-US" altLang="en-US">
                <a:solidFill>
                  <a:prstClr val="black"/>
                </a:solidFill>
                <a:latin typeface="Comic Sans MS" panose="030F0702030302020204" pitchFamily="66" charset="0"/>
                <a:cs typeface="Times New Roman" panose="02020603050405020304" pitchFamily="18" charset="0"/>
              </a:rPr>
              <a:t>– signs</a:t>
            </a:r>
            <a:r>
              <a:rPr lang="en-US" altLang="en-US">
                <a:solidFill>
                  <a:prstClr val="black"/>
                </a:solidFill>
                <a:latin typeface="Comic Sans MS" panose="030F0702030302020204" pitchFamily="66" charset="0"/>
              </a:rPr>
              <a:t>.</a:t>
            </a:r>
          </a:p>
        </p:txBody>
      </p:sp>
      <p:grpSp>
        <p:nvGrpSpPr>
          <p:cNvPr id="45078" name="Group 21"/>
          <p:cNvGrpSpPr>
            <a:grpSpLocks/>
          </p:cNvGrpSpPr>
          <p:nvPr/>
        </p:nvGrpSpPr>
        <p:grpSpPr bwMode="auto">
          <a:xfrm>
            <a:off x="2346325" y="3091790"/>
            <a:ext cx="344488" cy="501650"/>
            <a:chOff x="646" y="2647"/>
            <a:chExt cx="217" cy="316"/>
          </a:xfrm>
        </p:grpSpPr>
        <p:sp>
          <p:nvSpPr>
            <p:cNvPr id="45083" name="Text Box 22"/>
            <p:cNvSpPr txBox="1">
              <a:spLocks noChangeArrowheads="1"/>
            </p:cNvSpPr>
            <p:nvPr/>
          </p:nvSpPr>
          <p:spPr bwMode="auto">
            <a:xfrm>
              <a:off x="646" y="2647"/>
              <a:ext cx="19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a:t>
              </a:r>
            </a:p>
          </p:txBody>
        </p:sp>
        <p:sp>
          <p:nvSpPr>
            <p:cNvPr id="45084" name="Text Box 23"/>
            <p:cNvSpPr txBox="1">
              <a:spLocks noChangeArrowheads="1"/>
            </p:cNvSpPr>
            <p:nvPr/>
          </p:nvSpPr>
          <p:spPr bwMode="auto">
            <a:xfrm>
              <a:off x="646" y="2711"/>
              <a:ext cx="21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_</a:t>
              </a:r>
            </a:p>
          </p:txBody>
        </p:sp>
      </p:grpSp>
      <p:sp>
        <p:nvSpPr>
          <p:cNvPr id="45079" name="Text Box 24"/>
          <p:cNvSpPr txBox="1">
            <a:spLocks noChangeArrowheads="1"/>
          </p:cNvSpPr>
          <p:nvPr/>
        </p:nvSpPr>
        <p:spPr bwMode="auto">
          <a:xfrm>
            <a:off x="4022725" y="2558390"/>
            <a:ext cx="11017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i="1">
                <a:solidFill>
                  <a:prstClr val="black"/>
                </a:solidFill>
                <a:latin typeface="Comic Sans MS" panose="030F0702030302020204" pitchFamily="66" charset="0"/>
              </a:rPr>
              <a:t>+    </a:t>
            </a:r>
            <a:r>
              <a:rPr lang="en-US" altLang="en-US" sz="1800" b="1" i="1">
                <a:solidFill>
                  <a:srgbClr val="0000FF"/>
                </a:solidFill>
                <a:latin typeface="Comic Sans MS" panose="030F0702030302020204" pitchFamily="66" charset="0"/>
              </a:rPr>
              <a:t>v</a:t>
            </a:r>
            <a:r>
              <a:rPr lang="en-US" altLang="en-US" sz="1800" b="1" i="1" baseline="-25000">
                <a:solidFill>
                  <a:srgbClr val="0000FF"/>
                </a:solidFill>
                <a:latin typeface="Comic Sans MS" panose="030F0702030302020204" pitchFamily="66" charset="0"/>
              </a:rPr>
              <a:t>2</a:t>
            </a:r>
            <a:r>
              <a:rPr lang="en-US" altLang="en-US" sz="1800" b="1" baseline="-25000">
                <a:solidFill>
                  <a:srgbClr val="0000FF"/>
                </a:solidFill>
                <a:latin typeface="Comic Sans MS" panose="030F0702030302020204" pitchFamily="66" charset="0"/>
              </a:rPr>
              <a:t> </a:t>
            </a:r>
            <a:r>
              <a:rPr lang="en-US" altLang="en-US" sz="1800" baseline="-25000">
                <a:solidFill>
                  <a:prstClr val="black"/>
                </a:solidFill>
                <a:latin typeface="Comic Sans MS" panose="030F0702030302020204" pitchFamily="66" charset="0"/>
              </a:rPr>
              <a:t>  </a:t>
            </a:r>
            <a:r>
              <a:rPr lang="en-US" altLang="en-US" sz="1800">
                <a:solidFill>
                  <a:prstClr val="black"/>
                </a:solidFill>
                <a:latin typeface="Comic Sans MS" panose="030F0702030302020204" pitchFamily="66" charset="0"/>
                <a:cs typeface="Times New Roman" panose="02020603050405020304" pitchFamily="18" charset="0"/>
              </a:rPr>
              <a:t>–</a:t>
            </a:r>
            <a:r>
              <a:rPr lang="en-US" altLang="en-US" sz="1800">
                <a:solidFill>
                  <a:prstClr val="black"/>
                </a:solidFill>
                <a:latin typeface="Comic Sans MS" panose="030F0702030302020204" pitchFamily="66" charset="0"/>
              </a:rPr>
              <a:t> </a:t>
            </a:r>
          </a:p>
        </p:txBody>
      </p:sp>
      <p:sp>
        <p:nvSpPr>
          <p:cNvPr id="45080" name="Text Box 25"/>
          <p:cNvSpPr txBox="1">
            <a:spLocks noChangeArrowheads="1"/>
          </p:cNvSpPr>
          <p:nvPr/>
        </p:nvSpPr>
        <p:spPr bwMode="auto">
          <a:xfrm>
            <a:off x="5076825" y="2848902"/>
            <a:ext cx="444500" cy="91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prstClr val="black"/>
                </a:solidFill>
                <a:latin typeface="Comic Sans MS" panose="030F0702030302020204" pitchFamily="66" charset="0"/>
              </a:rPr>
              <a:t>+  </a:t>
            </a:r>
          </a:p>
          <a:p>
            <a:r>
              <a:rPr lang="en-US" altLang="en-US" sz="1800" b="1" i="1">
                <a:solidFill>
                  <a:srgbClr val="0000FF"/>
                </a:solidFill>
                <a:latin typeface="Comic Sans MS" panose="030F0702030302020204" pitchFamily="66" charset="0"/>
              </a:rPr>
              <a:t>v</a:t>
            </a:r>
            <a:r>
              <a:rPr lang="en-US" altLang="en-US" sz="1800" b="1" i="1" baseline="-25000">
                <a:solidFill>
                  <a:srgbClr val="0000FF"/>
                </a:solidFill>
                <a:latin typeface="Comic Sans MS" panose="030F0702030302020204" pitchFamily="66" charset="0"/>
              </a:rPr>
              <a:t>3</a:t>
            </a:r>
          </a:p>
          <a:p>
            <a:r>
              <a:rPr lang="en-US" altLang="en-US" sz="1800" baseline="-25000">
                <a:solidFill>
                  <a:prstClr val="black"/>
                </a:solidFill>
                <a:latin typeface="Comic Sans MS" panose="030F0702030302020204" pitchFamily="66" charset="0"/>
              </a:rPr>
              <a:t> </a:t>
            </a:r>
            <a:r>
              <a:rPr lang="en-US" altLang="en-US" sz="1800">
                <a:solidFill>
                  <a:prstClr val="black"/>
                </a:solidFill>
                <a:latin typeface="Comic Sans MS" panose="030F0702030302020204" pitchFamily="66" charset="0"/>
                <a:cs typeface="Times New Roman" panose="02020603050405020304" pitchFamily="18" charset="0"/>
              </a:rPr>
              <a:t>–</a:t>
            </a:r>
            <a:r>
              <a:rPr lang="en-US" altLang="en-US" sz="1800">
                <a:solidFill>
                  <a:prstClr val="black"/>
                </a:solidFill>
                <a:latin typeface="Comic Sans MS" panose="030F0702030302020204" pitchFamily="66" charset="0"/>
              </a:rPr>
              <a:t> </a:t>
            </a:r>
          </a:p>
        </p:txBody>
      </p:sp>
      <p:sp>
        <p:nvSpPr>
          <p:cNvPr id="45081" name="Text Box 26"/>
          <p:cNvSpPr txBox="1">
            <a:spLocks noChangeArrowheads="1"/>
          </p:cNvSpPr>
          <p:nvPr/>
        </p:nvSpPr>
        <p:spPr bwMode="auto">
          <a:xfrm>
            <a:off x="6054725" y="2848902"/>
            <a:ext cx="444500" cy="91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prstClr val="black"/>
                </a:solidFill>
                <a:latin typeface="Comic Sans MS" panose="030F0702030302020204" pitchFamily="66" charset="0"/>
              </a:rPr>
              <a:t>+  </a:t>
            </a:r>
          </a:p>
          <a:p>
            <a:r>
              <a:rPr lang="en-US" altLang="en-US" sz="1800" b="1" i="1">
                <a:solidFill>
                  <a:srgbClr val="0000FF"/>
                </a:solidFill>
                <a:latin typeface="Comic Sans MS" panose="030F0702030302020204" pitchFamily="66" charset="0"/>
              </a:rPr>
              <a:t>v</a:t>
            </a:r>
            <a:r>
              <a:rPr lang="en-US" altLang="en-US" sz="1800" b="1" i="1" baseline="-25000">
                <a:solidFill>
                  <a:srgbClr val="0000FF"/>
                </a:solidFill>
                <a:latin typeface="Comic Sans MS" panose="030F0702030302020204" pitchFamily="66" charset="0"/>
              </a:rPr>
              <a:t>4</a:t>
            </a:r>
          </a:p>
          <a:p>
            <a:r>
              <a:rPr lang="en-US" altLang="en-US" sz="1800" baseline="-25000">
                <a:solidFill>
                  <a:prstClr val="black"/>
                </a:solidFill>
                <a:latin typeface="Comic Sans MS" panose="030F0702030302020204" pitchFamily="66" charset="0"/>
              </a:rPr>
              <a:t> </a:t>
            </a:r>
            <a:r>
              <a:rPr lang="en-US" altLang="en-US" sz="1800">
                <a:solidFill>
                  <a:prstClr val="black"/>
                </a:solidFill>
                <a:latin typeface="Comic Sans MS" panose="030F0702030302020204" pitchFamily="66" charset="0"/>
                <a:cs typeface="Times New Roman" panose="02020603050405020304" pitchFamily="18" charset="0"/>
              </a:rPr>
              <a:t>–</a:t>
            </a:r>
            <a:r>
              <a:rPr lang="en-US" altLang="en-US" sz="1800">
                <a:solidFill>
                  <a:prstClr val="black"/>
                </a:solidFill>
                <a:latin typeface="Comic Sans MS" panose="030F0702030302020204" pitchFamily="66" charset="0"/>
              </a:rPr>
              <a:t> </a:t>
            </a:r>
          </a:p>
        </p:txBody>
      </p:sp>
      <p:sp>
        <p:nvSpPr>
          <p:cNvPr id="45082" name="Text Box 27"/>
          <p:cNvSpPr txBox="1">
            <a:spLocks noChangeArrowheads="1"/>
          </p:cNvSpPr>
          <p:nvPr/>
        </p:nvSpPr>
        <p:spPr bwMode="auto">
          <a:xfrm>
            <a:off x="1876425" y="2848902"/>
            <a:ext cx="444500" cy="91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prstClr val="black"/>
                </a:solidFill>
                <a:latin typeface="Comic Sans MS" panose="030F0702030302020204" pitchFamily="66" charset="0"/>
              </a:rPr>
              <a:t>+  </a:t>
            </a:r>
          </a:p>
          <a:p>
            <a:r>
              <a:rPr lang="en-US" altLang="en-US" sz="1800" b="1" i="1">
                <a:solidFill>
                  <a:srgbClr val="0000FF"/>
                </a:solidFill>
                <a:latin typeface="Comic Sans MS" panose="030F0702030302020204" pitchFamily="66" charset="0"/>
              </a:rPr>
              <a:t>v</a:t>
            </a:r>
            <a:r>
              <a:rPr lang="en-US" altLang="en-US" sz="1800" b="1" baseline="-25000">
                <a:solidFill>
                  <a:srgbClr val="0000FF"/>
                </a:solidFill>
                <a:latin typeface="Comic Sans MS" panose="030F0702030302020204" pitchFamily="66" charset="0"/>
              </a:rPr>
              <a:t>1</a:t>
            </a:r>
          </a:p>
          <a:p>
            <a:r>
              <a:rPr lang="en-US" altLang="en-US" sz="1800" baseline="-25000">
                <a:solidFill>
                  <a:prstClr val="black"/>
                </a:solidFill>
                <a:latin typeface="Comic Sans MS" panose="030F0702030302020204" pitchFamily="66" charset="0"/>
              </a:rPr>
              <a:t> </a:t>
            </a:r>
            <a:r>
              <a:rPr lang="en-US" altLang="en-US" sz="1800">
                <a:solidFill>
                  <a:prstClr val="black"/>
                </a:solidFill>
                <a:latin typeface="Comic Sans MS" panose="030F0702030302020204" pitchFamily="66" charset="0"/>
                <a:cs typeface="Times New Roman" panose="02020603050405020304" pitchFamily="18" charset="0"/>
              </a:rPr>
              <a:t>–</a:t>
            </a:r>
            <a:r>
              <a:rPr lang="en-US" altLang="en-US" sz="1800">
                <a:solidFill>
                  <a:prstClr val="black"/>
                </a:solidFill>
                <a:latin typeface="Comic Sans MS" panose="030F0702030302020204" pitchFamily="66" charset="0"/>
              </a:rPr>
              <a:t> </a:t>
            </a:r>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646" y="4133190"/>
            <a:ext cx="2249650" cy="2170912"/>
          </a:xfrm>
          <a:prstGeom prst="rect">
            <a:avLst/>
          </a:prstGeom>
        </p:spPr>
      </p:pic>
      <p:sp>
        <p:nvSpPr>
          <p:cNvPr id="30" name="Line 42"/>
          <p:cNvSpPr>
            <a:spLocks noChangeShapeType="1"/>
          </p:cNvSpPr>
          <p:nvPr/>
        </p:nvSpPr>
        <p:spPr bwMode="auto">
          <a:xfrm flipV="1">
            <a:off x="2441811" y="4866507"/>
            <a:ext cx="151804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latin typeface="Comic Sans MS" panose="030F0702030302020204" pitchFamily="66" charset="0"/>
            </a:endParaRPr>
          </a:p>
        </p:txBody>
      </p:sp>
      <p:sp>
        <p:nvSpPr>
          <p:cNvPr id="31" name="Rectangle 30"/>
          <p:cNvSpPr/>
          <p:nvPr/>
        </p:nvSpPr>
        <p:spPr>
          <a:xfrm>
            <a:off x="583635" y="4643844"/>
            <a:ext cx="2044149" cy="369332"/>
          </a:xfrm>
          <a:prstGeom prst="rect">
            <a:avLst/>
          </a:prstGeom>
        </p:spPr>
        <p:txBody>
          <a:bodyPr wrap="none">
            <a:spAutoFit/>
          </a:bodyPr>
          <a:lstStyle/>
          <a:p>
            <a:r>
              <a:rPr lang="tr-TR" altLang="en-US" b="1" u="sng" dirty="0" err="1">
                <a:solidFill>
                  <a:prstClr val="black"/>
                </a:solidFill>
                <a:latin typeface="Comic Sans MS" panose="030F0702030302020204" pitchFamily="66" charset="0"/>
                <a:cs typeface="Arial" panose="020B0604020202020204" pitchFamily="34" charset="0"/>
              </a:rPr>
              <a:t>higher</a:t>
            </a:r>
            <a:r>
              <a:rPr lang="en-US" altLang="en-US" b="1" u="sng" dirty="0">
                <a:solidFill>
                  <a:prstClr val="black"/>
                </a:solidFill>
                <a:latin typeface="Comic Sans MS" panose="030F0702030302020204" pitchFamily="66" charset="0"/>
                <a:cs typeface="Arial" panose="020B0604020202020204" pitchFamily="34" charset="0"/>
              </a:rPr>
              <a:t> potential </a:t>
            </a:r>
            <a:endParaRPr lang="tr-TR" b="1" u="sng" dirty="0"/>
          </a:p>
        </p:txBody>
      </p:sp>
      <p:sp>
        <p:nvSpPr>
          <p:cNvPr id="32" name="Line 42"/>
          <p:cNvSpPr>
            <a:spLocks noChangeShapeType="1"/>
          </p:cNvSpPr>
          <p:nvPr/>
        </p:nvSpPr>
        <p:spPr bwMode="auto">
          <a:xfrm flipV="1">
            <a:off x="2441811" y="5629890"/>
            <a:ext cx="151804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latin typeface="Comic Sans MS" panose="030F0702030302020204" pitchFamily="66" charset="0"/>
            </a:endParaRPr>
          </a:p>
        </p:txBody>
      </p:sp>
      <p:sp>
        <p:nvSpPr>
          <p:cNvPr id="33" name="Rectangle 32"/>
          <p:cNvSpPr/>
          <p:nvPr/>
        </p:nvSpPr>
        <p:spPr>
          <a:xfrm>
            <a:off x="583635" y="5445224"/>
            <a:ext cx="1935145" cy="369332"/>
          </a:xfrm>
          <a:prstGeom prst="rect">
            <a:avLst/>
          </a:prstGeom>
        </p:spPr>
        <p:txBody>
          <a:bodyPr wrap="none">
            <a:spAutoFit/>
          </a:bodyPr>
          <a:lstStyle/>
          <a:p>
            <a:r>
              <a:rPr lang="tr-TR" altLang="en-US" b="1" u="sng" dirty="0" err="1">
                <a:solidFill>
                  <a:prstClr val="black"/>
                </a:solidFill>
                <a:latin typeface="Comic Sans MS" panose="030F0702030302020204" pitchFamily="66" charset="0"/>
                <a:cs typeface="Arial" panose="020B0604020202020204" pitchFamily="34" charset="0"/>
              </a:rPr>
              <a:t>lower</a:t>
            </a:r>
            <a:r>
              <a:rPr lang="en-US" altLang="en-US" b="1" u="sng" dirty="0">
                <a:solidFill>
                  <a:prstClr val="black"/>
                </a:solidFill>
                <a:latin typeface="Comic Sans MS" panose="030F0702030302020204" pitchFamily="66" charset="0"/>
                <a:cs typeface="Arial" panose="020B0604020202020204" pitchFamily="34" charset="0"/>
              </a:rPr>
              <a:t> potential </a:t>
            </a:r>
            <a:endParaRPr lang="tr-TR" b="1" u="sng" dirty="0"/>
          </a:p>
        </p:txBody>
      </p:sp>
    </p:spTree>
    <p:extLst>
      <p:ext uri="{BB962C8B-B14F-4D97-AF65-F5344CB8AC3E}">
        <p14:creationId xmlns:p14="http://schemas.microsoft.com/office/powerpoint/2010/main" val="1820522530"/>
      </p:ext>
    </p:extLst>
  </p:cSld>
  <p:clrMapOvr>
    <a:masterClrMapping/>
  </p:clrMapOvr>
  <p:transition>
    <p:plus/>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250825" y="401529"/>
            <a:ext cx="5834063" cy="646331"/>
          </a:xfrm>
          <a:solidFill>
            <a:schemeClr val="bg1"/>
          </a:solidFill>
          <a:ln>
            <a:noFill/>
          </a:ln>
          <a:effectLst/>
        </p:spPr>
        <p:txBody>
          <a:bodyPr vert="horz" wrap="square" lIns="91440" tIns="45720" rIns="91440" bIns="45720" rtlCol="0" anchor="ctr">
            <a:spAutoFit/>
          </a:bodyPr>
          <a:lstStyle/>
          <a:p>
            <a:pPr algn="l" fontAlgn="base">
              <a:spcAft>
                <a:spcPct val="0"/>
              </a:spcAft>
            </a:pPr>
            <a:r>
              <a:rPr lang="en-US" altLang="en-US" sz="3600">
                <a:effectLst>
                  <a:outerShdw blurRad="38100" dist="38100" dir="2700000" algn="tl">
                    <a:srgbClr val="000000">
                      <a:alpha val="43137"/>
                    </a:srgbClr>
                  </a:outerShdw>
                </a:effectLst>
                <a:ea typeface="+mn-ea"/>
                <a:cs typeface="+mn-cs"/>
              </a:rPr>
              <a:t>Kirchhoff’s Voltage Law</a:t>
            </a:r>
          </a:p>
        </p:txBody>
      </p:sp>
      <p:sp>
        <p:nvSpPr>
          <p:cNvPr id="47106" name="Slide Number Placeholder 4"/>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9E53AD4A-06DF-4476-8737-040AD0D7C2B9}" type="slidenum">
              <a:rPr lang="en-GB" altLang="en-US" sz="1400">
                <a:solidFill>
                  <a:prstClr val="black"/>
                </a:solidFill>
              </a:rPr>
              <a:pPr/>
              <a:t>27</a:t>
            </a:fld>
            <a:endParaRPr lang="en-GB" altLang="en-US" sz="1400">
              <a:solidFill>
                <a:prstClr val="black"/>
              </a:solidFill>
            </a:endParaRPr>
          </a:p>
        </p:txBody>
      </p:sp>
      <p:grpSp>
        <p:nvGrpSpPr>
          <p:cNvPr id="47108" name="Group 3"/>
          <p:cNvGrpSpPr>
            <a:grpSpLocks/>
          </p:cNvGrpSpPr>
          <p:nvPr/>
        </p:nvGrpSpPr>
        <p:grpSpPr bwMode="auto">
          <a:xfrm>
            <a:off x="1876425" y="2644031"/>
            <a:ext cx="4794250" cy="1597025"/>
            <a:chOff x="1182" y="1849"/>
            <a:chExt cx="3020" cy="1006"/>
          </a:xfrm>
        </p:grpSpPr>
        <p:sp>
          <p:nvSpPr>
            <p:cNvPr id="47132" name="Oval 4"/>
            <p:cNvSpPr>
              <a:spLocks noChangeArrowheads="1"/>
            </p:cNvSpPr>
            <p:nvPr/>
          </p:nvSpPr>
          <p:spPr bwMode="auto">
            <a:xfrm>
              <a:off x="1381" y="2329"/>
              <a:ext cx="384" cy="38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47133" name="Line 5"/>
            <p:cNvSpPr>
              <a:spLocks noChangeShapeType="1"/>
            </p:cNvSpPr>
            <p:nvPr/>
          </p:nvSpPr>
          <p:spPr bwMode="auto">
            <a:xfrm>
              <a:off x="1581" y="1921"/>
              <a:ext cx="3" cy="41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7134" name="Line 6"/>
            <p:cNvSpPr>
              <a:spLocks noChangeShapeType="1"/>
            </p:cNvSpPr>
            <p:nvPr/>
          </p:nvSpPr>
          <p:spPr bwMode="auto">
            <a:xfrm flipV="1">
              <a:off x="1581" y="2722"/>
              <a:ext cx="0" cy="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7135" name="Line 7"/>
            <p:cNvSpPr>
              <a:spLocks noChangeShapeType="1"/>
            </p:cNvSpPr>
            <p:nvPr/>
          </p:nvSpPr>
          <p:spPr bwMode="auto">
            <a:xfrm>
              <a:off x="1577" y="1918"/>
              <a:ext cx="10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7136" name="Line 8"/>
            <p:cNvSpPr>
              <a:spLocks noChangeShapeType="1"/>
            </p:cNvSpPr>
            <p:nvPr/>
          </p:nvSpPr>
          <p:spPr bwMode="auto">
            <a:xfrm>
              <a:off x="3170" y="1918"/>
              <a:ext cx="9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7137" name="Rectangle 9"/>
            <p:cNvSpPr>
              <a:spLocks noChangeArrowheads="1"/>
            </p:cNvSpPr>
            <p:nvPr/>
          </p:nvSpPr>
          <p:spPr bwMode="auto">
            <a:xfrm rot="-5400000">
              <a:off x="3243" y="2392"/>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sz="2400">
                <a:solidFill>
                  <a:prstClr val="black"/>
                </a:solidFill>
                <a:latin typeface="Arial" panose="020B0604020202020204" pitchFamily="34" charset="0"/>
              </a:endParaRPr>
            </a:p>
          </p:txBody>
        </p:sp>
        <p:sp>
          <p:nvSpPr>
            <p:cNvPr id="47138" name="Line 10"/>
            <p:cNvSpPr>
              <a:spLocks noChangeShapeType="1"/>
            </p:cNvSpPr>
            <p:nvPr/>
          </p:nvSpPr>
          <p:spPr bwMode="auto">
            <a:xfrm flipV="1">
              <a:off x="3515" y="2729"/>
              <a:ext cx="0" cy="1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7139" name="Line 11"/>
            <p:cNvSpPr>
              <a:spLocks noChangeShapeType="1"/>
            </p:cNvSpPr>
            <p:nvPr/>
          </p:nvSpPr>
          <p:spPr bwMode="auto">
            <a:xfrm>
              <a:off x="3515" y="1925"/>
              <a:ext cx="0" cy="2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7140" name="Rectangle 12"/>
            <p:cNvSpPr>
              <a:spLocks noChangeArrowheads="1"/>
            </p:cNvSpPr>
            <p:nvPr/>
          </p:nvSpPr>
          <p:spPr bwMode="auto">
            <a:xfrm rot="-5400000">
              <a:off x="3864" y="2395"/>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sz="2400">
                <a:solidFill>
                  <a:prstClr val="black"/>
                </a:solidFill>
                <a:latin typeface="Arial" panose="020B0604020202020204" pitchFamily="34" charset="0"/>
              </a:endParaRPr>
            </a:p>
          </p:txBody>
        </p:sp>
        <p:sp>
          <p:nvSpPr>
            <p:cNvPr id="47141" name="Rectangle 13"/>
            <p:cNvSpPr>
              <a:spLocks noChangeArrowheads="1"/>
            </p:cNvSpPr>
            <p:nvPr/>
          </p:nvSpPr>
          <p:spPr bwMode="auto">
            <a:xfrm rot="-5400000">
              <a:off x="3866" y="2396"/>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sz="2400">
                <a:solidFill>
                  <a:prstClr val="black"/>
                </a:solidFill>
                <a:latin typeface="Arial" panose="020B0604020202020204" pitchFamily="34" charset="0"/>
              </a:endParaRPr>
            </a:p>
          </p:txBody>
        </p:sp>
        <p:sp>
          <p:nvSpPr>
            <p:cNvPr id="47142" name="Line 14"/>
            <p:cNvSpPr>
              <a:spLocks noChangeShapeType="1"/>
            </p:cNvSpPr>
            <p:nvPr/>
          </p:nvSpPr>
          <p:spPr bwMode="auto">
            <a:xfrm flipH="1">
              <a:off x="4139" y="1915"/>
              <a:ext cx="4" cy="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7143" name="Line 15"/>
            <p:cNvSpPr>
              <a:spLocks noChangeShapeType="1"/>
            </p:cNvSpPr>
            <p:nvPr/>
          </p:nvSpPr>
          <p:spPr bwMode="auto">
            <a:xfrm flipH="1" flipV="1">
              <a:off x="4142" y="2738"/>
              <a:ext cx="3" cy="1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7144" name="Line 16"/>
            <p:cNvSpPr>
              <a:spLocks noChangeShapeType="1"/>
            </p:cNvSpPr>
            <p:nvPr/>
          </p:nvSpPr>
          <p:spPr bwMode="auto">
            <a:xfrm>
              <a:off x="1576" y="2848"/>
              <a:ext cx="25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7145" name="Line 17"/>
            <p:cNvSpPr>
              <a:spLocks noChangeShapeType="1"/>
            </p:cNvSpPr>
            <p:nvPr/>
          </p:nvSpPr>
          <p:spPr bwMode="auto">
            <a:xfrm flipV="1">
              <a:off x="1580" y="27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7146" name="Rectangle 18"/>
            <p:cNvSpPr>
              <a:spLocks noChangeArrowheads="1"/>
            </p:cNvSpPr>
            <p:nvPr/>
          </p:nvSpPr>
          <p:spPr bwMode="auto">
            <a:xfrm>
              <a:off x="2630" y="1849"/>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sz="2400">
                <a:solidFill>
                  <a:prstClr val="black"/>
                </a:solidFill>
                <a:latin typeface="Arial" panose="020B0604020202020204" pitchFamily="34" charset="0"/>
              </a:endParaRPr>
            </a:p>
          </p:txBody>
        </p:sp>
        <p:grpSp>
          <p:nvGrpSpPr>
            <p:cNvPr id="47147" name="Group 19"/>
            <p:cNvGrpSpPr>
              <a:grpSpLocks/>
            </p:cNvGrpSpPr>
            <p:nvPr/>
          </p:nvGrpSpPr>
          <p:grpSpPr bwMode="auto">
            <a:xfrm>
              <a:off x="1478" y="2297"/>
              <a:ext cx="228" cy="352"/>
              <a:chOff x="646" y="2617"/>
              <a:chExt cx="228" cy="352"/>
            </a:xfrm>
          </p:grpSpPr>
          <p:sp>
            <p:nvSpPr>
              <p:cNvPr id="47152" name="Text Box 20"/>
              <p:cNvSpPr txBox="1">
                <a:spLocks noChangeArrowheads="1"/>
              </p:cNvSpPr>
              <p:nvPr/>
            </p:nvSpPr>
            <p:spPr bwMode="auto">
              <a:xfrm>
                <a:off x="646" y="2617"/>
                <a:ext cx="22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a:solidFill>
                      <a:prstClr val="black"/>
                    </a:solidFill>
                    <a:latin typeface="Arial" panose="020B0604020202020204" pitchFamily="34" charset="0"/>
                  </a:rPr>
                  <a:t>+</a:t>
                </a:r>
              </a:p>
            </p:txBody>
          </p:sp>
          <p:sp>
            <p:nvSpPr>
              <p:cNvPr id="47153" name="Text Box 21"/>
              <p:cNvSpPr txBox="1">
                <a:spLocks noChangeArrowheads="1"/>
              </p:cNvSpPr>
              <p:nvPr/>
            </p:nvSpPr>
            <p:spPr bwMode="auto">
              <a:xfrm>
                <a:off x="646" y="2681"/>
                <a:ext cx="22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a:solidFill>
                      <a:prstClr val="black"/>
                    </a:solidFill>
                    <a:latin typeface="Arial" panose="020B0604020202020204" pitchFamily="34" charset="0"/>
                  </a:rPr>
                  <a:t>_</a:t>
                </a:r>
              </a:p>
            </p:txBody>
          </p:sp>
        </p:grpSp>
        <p:sp>
          <p:nvSpPr>
            <p:cNvPr id="147478" name="Text Box 22"/>
            <p:cNvSpPr txBox="1">
              <a:spLocks noChangeArrowheads="1"/>
            </p:cNvSpPr>
            <p:nvPr/>
          </p:nvSpPr>
          <p:spPr bwMode="auto">
            <a:xfrm>
              <a:off x="2534" y="1976"/>
              <a:ext cx="72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i="1">
                  <a:solidFill>
                    <a:prstClr val="black"/>
                  </a:solidFill>
                </a:rPr>
                <a:t>+    </a:t>
              </a:r>
              <a:r>
                <a:rPr lang="en-US" altLang="en-US" b="1"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a:t>
              </a:r>
              <a:r>
                <a:rPr lang="en-US" altLang="en-US" b="1" i="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en-US" altLang="en-US" b="1" baseline="-2500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baseline="-25000">
                  <a:solidFill>
                    <a:prstClr val="black"/>
                  </a:solidFill>
                </a:rPr>
                <a:t>  </a:t>
              </a:r>
              <a:r>
                <a:rPr lang="en-US" altLang="en-US">
                  <a:solidFill>
                    <a:prstClr val="black"/>
                  </a:solidFill>
                  <a:cs typeface="Times New Roman" panose="02020603050405020304" pitchFamily="18" charset="0"/>
                </a:rPr>
                <a:t>–</a:t>
              </a:r>
              <a:r>
                <a:rPr lang="en-US" altLang="en-US">
                  <a:solidFill>
                    <a:prstClr val="black"/>
                  </a:solidFill>
                </a:rPr>
                <a:t> </a:t>
              </a:r>
            </a:p>
          </p:txBody>
        </p:sp>
        <p:sp>
          <p:nvSpPr>
            <p:cNvPr id="147479" name="Text Box 23"/>
            <p:cNvSpPr txBox="1">
              <a:spLocks noChangeArrowheads="1"/>
            </p:cNvSpPr>
            <p:nvPr/>
          </p:nvSpPr>
          <p:spPr bwMode="auto">
            <a:xfrm>
              <a:off x="3198" y="2158"/>
              <a:ext cx="297"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a:solidFill>
                    <a:prstClr val="black"/>
                  </a:solidFill>
                </a:rPr>
                <a:t>+  </a:t>
              </a:r>
            </a:p>
            <a:p>
              <a:pPr>
                <a:defRPr/>
              </a:pPr>
              <a:r>
                <a:rPr lang="en-US" altLang="en-US" b="1"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a:t>
              </a:r>
              <a:r>
                <a:rPr lang="en-US" altLang="en-US" b="1" i="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3</a:t>
              </a:r>
            </a:p>
            <a:p>
              <a:pPr>
                <a:defRPr/>
              </a:pPr>
              <a:r>
                <a:rPr lang="en-US" altLang="en-US" baseline="-25000">
                  <a:solidFill>
                    <a:prstClr val="black"/>
                  </a:solidFill>
                </a:rPr>
                <a:t> </a:t>
              </a:r>
              <a:r>
                <a:rPr lang="en-US" altLang="en-US">
                  <a:solidFill>
                    <a:prstClr val="black"/>
                  </a:solidFill>
                  <a:cs typeface="Times New Roman" panose="02020603050405020304" pitchFamily="18" charset="0"/>
                </a:rPr>
                <a:t>–</a:t>
              </a:r>
              <a:r>
                <a:rPr lang="en-US" altLang="en-US">
                  <a:solidFill>
                    <a:prstClr val="black"/>
                  </a:solidFill>
                </a:rPr>
                <a:t> </a:t>
              </a:r>
            </a:p>
          </p:txBody>
        </p:sp>
        <p:sp>
          <p:nvSpPr>
            <p:cNvPr id="147480" name="Text Box 24"/>
            <p:cNvSpPr txBox="1">
              <a:spLocks noChangeArrowheads="1"/>
            </p:cNvSpPr>
            <p:nvPr/>
          </p:nvSpPr>
          <p:spPr bwMode="auto">
            <a:xfrm>
              <a:off x="3814" y="2158"/>
              <a:ext cx="297"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a:solidFill>
                    <a:prstClr val="black"/>
                  </a:solidFill>
                </a:rPr>
                <a:t>+  </a:t>
              </a:r>
            </a:p>
            <a:p>
              <a:pPr>
                <a:defRPr/>
              </a:pPr>
              <a:r>
                <a:rPr lang="en-US" altLang="en-US" b="1"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a:t>
              </a:r>
              <a:r>
                <a:rPr lang="en-US" altLang="en-US" b="1" i="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4</a:t>
              </a:r>
            </a:p>
            <a:p>
              <a:pPr>
                <a:defRPr/>
              </a:pPr>
              <a:r>
                <a:rPr lang="en-US" altLang="en-US" baseline="-25000">
                  <a:solidFill>
                    <a:prstClr val="black"/>
                  </a:solidFill>
                </a:rPr>
                <a:t> </a:t>
              </a:r>
              <a:r>
                <a:rPr lang="en-US" altLang="en-US">
                  <a:solidFill>
                    <a:prstClr val="black"/>
                  </a:solidFill>
                  <a:cs typeface="Times New Roman" panose="02020603050405020304" pitchFamily="18" charset="0"/>
                </a:rPr>
                <a:t>–</a:t>
              </a:r>
              <a:r>
                <a:rPr lang="en-US" altLang="en-US">
                  <a:solidFill>
                    <a:prstClr val="black"/>
                  </a:solidFill>
                </a:rPr>
                <a:t> </a:t>
              </a:r>
            </a:p>
          </p:txBody>
        </p:sp>
        <p:sp>
          <p:nvSpPr>
            <p:cNvPr id="147481" name="Text Box 25"/>
            <p:cNvSpPr txBox="1">
              <a:spLocks noChangeArrowheads="1"/>
            </p:cNvSpPr>
            <p:nvPr/>
          </p:nvSpPr>
          <p:spPr bwMode="auto">
            <a:xfrm>
              <a:off x="1182" y="2160"/>
              <a:ext cx="286"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a:p>
              <a:pPr>
                <a:defRPr/>
              </a:pPr>
              <a:r>
                <a:rPr lang="en-US" altLang="en-US" b="1"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a:t>
              </a:r>
              <a:r>
                <a:rPr lang="en-US" altLang="en-US" b="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a:t>
              </a:r>
            </a:p>
            <a:p>
              <a:pPr>
                <a:defRPr/>
              </a:pPr>
              <a:r>
                <a:rPr lang="en-US" altLang="en-US"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p:txBody>
        </p:sp>
      </p:grpSp>
      <p:sp>
        <p:nvSpPr>
          <p:cNvPr id="147482" name="Text Box 26"/>
          <p:cNvSpPr txBox="1">
            <a:spLocks noChangeArrowheads="1"/>
          </p:cNvSpPr>
          <p:nvPr/>
        </p:nvSpPr>
        <p:spPr bwMode="auto">
          <a:xfrm>
            <a:off x="403226" y="1192322"/>
            <a:ext cx="7625158"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b="1" dirty="0">
                <a:solidFill>
                  <a:prstClr val="black"/>
                </a:solidFill>
                <a:latin typeface="Comic Sans MS" panose="030F0702030302020204" pitchFamily="66" charset="0"/>
              </a:rPr>
              <a:t>The voltage measured between any two nodes</a:t>
            </a:r>
            <a:r>
              <a:rPr lang="tr-TR" altLang="en-US" b="1" dirty="0">
                <a:solidFill>
                  <a:prstClr val="black"/>
                </a:solidFill>
                <a:latin typeface="Comic Sans MS" panose="030F0702030302020204" pitchFamily="66" charset="0"/>
              </a:rPr>
              <a:t> </a:t>
            </a:r>
            <a:r>
              <a:rPr lang="en-US" altLang="en-US" b="1" dirty="0">
                <a:solidFill>
                  <a:srgbClr val="4F81BD"/>
                </a:solidFill>
                <a:latin typeface="Comic Sans MS" panose="030F0702030302020204" pitchFamily="66" charset="0"/>
              </a:rPr>
              <a:t>does not depend </a:t>
            </a:r>
            <a:r>
              <a:rPr lang="en-US" altLang="en-US" b="1" dirty="0">
                <a:solidFill>
                  <a:prstClr val="black"/>
                </a:solidFill>
                <a:latin typeface="Comic Sans MS" panose="030F0702030302020204" pitchFamily="66" charset="0"/>
              </a:rPr>
              <a:t>of the path taken. </a:t>
            </a:r>
          </a:p>
        </p:txBody>
      </p:sp>
      <p:grpSp>
        <p:nvGrpSpPr>
          <p:cNvPr id="47110" name="Group 27"/>
          <p:cNvGrpSpPr>
            <a:grpSpLocks/>
          </p:cNvGrpSpPr>
          <p:nvPr/>
        </p:nvGrpSpPr>
        <p:grpSpPr bwMode="auto">
          <a:xfrm>
            <a:off x="2463800" y="2718643"/>
            <a:ext cx="3175000" cy="1562100"/>
            <a:chOff x="1552" y="1896"/>
            <a:chExt cx="2000" cy="984"/>
          </a:xfrm>
        </p:grpSpPr>
        <p:sp>
          <p:nvSpPr>
            <p:cNvPr id="47130" name="Oval 28"/>
            <p:cNvSpPr>
              <a:spLocks noChangeArrowheads="1"/>
            </p:cNvSpPr>
            <p:nvPr/>
          </p:nvSpPr>
          <p:spPr bwMode="auto">
            <a:xfrm>
              <a:off x="1552" y="1896"/>
              <a:ext cx="64" cy="64"/>
            </a:xfrm>
            <a:prstGeom prst="ellipse">
              <a:avLst/>
            </a:prstGeom>
            <a:solidFill>
              <a:schemeClr val="tx1"/>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47131" name="Oval 29"/>
            <p:cNvSpPr>
              <a:spLocks noChangeArrowheads="1"/>
            </p:cNvSpPr>
            <p:nvPr/>
          </p:nvSpPr>
          <p:spPr bwMode="auto">
            <a:xfrm>
              <a:off x="3488" y="2816"/>
              <a:ext cx="64" cy="64"/>
            </a:xfrm>
            <a:prstGeom prst="ellipse">
              <a:avLst/>
            </a:prstGeom>
            <a:solidFill>
              <a:schemeClr val="tx1"/>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grpSp>
      <p:grpSp>
        <p:nvGrpSpPr>
          <p:cNvPr id="147486" name="Group 30"/>
          <p:cNvGrpSpPr>
            <a:grpSpLocks/>
          </p:cNvGrpSpPr>
          <p:nvPr/>
        </p:nvGrpSpPr>
        <p:grpSpPr bwMode="auto">
          <a:xfrm>
            <a:off x="2628900" y="2858343"/>
            <a:ext cx="2832100" cy="1320800"/>
            <a:chOff x="1656" y="1984"/>
            <a:chExt cx="1784" cy="832"/>
          </a:xfrm>
        </p:grpSpPr>
        <p:sp>
          <p:nvSpPr>
            <p:cNvPr id="47127" name="Text Box 31"/>
            <p:cNvSpPr txBox="1">
              <a:spLocks noChangeArrowheads="1"/>
            </p:cNvSpPr>
            <p:nvPr/>
          </p:nvSpPr>
          <p:spPr bwMode="auto">
            <a:xfrm>
              <a:off x="2276" y="2303"/>
              <a:ext cx="62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b="1">
                  <a:solidFill>
                    <a:srgbClr val="990000"/>
                  </a:solidFill>
                  <a:latin typeface="Arial" panose="020B0604020202020204" pitchFamily="34" charset="0"/>
                </a:rPr>
                <a:t>voltage</a:t>
              </a:r>
            </a:p>
          </p:txBody>
        </p:sp>
        <p:sp>
          <p:nvSpPr>
            <p:cNvPr id="47128" name="Freeform 32"/>
            <p:cNvSpPr>
              <a:spLocks/>
            </p:cNvSpPr>
            <p:nvPr/>
          </p:nvSpPr>
          <p:spPr bwMode="auto">
            <a:xfrm>
              <a:off x="1656" y="1984"/>
              <a:ext cx="728" cy="352"/>
            </a:xfrm>
            <a:custGeom>
              <a:avLst/>
              <a:gdLst>
                <a:gd name="T0" fmla="*/ 728 w 576"/>
                <a:gd name="T1" fmla="*/ 352 h 368"/>
                <a:gd name="T2" fmla="*/ 597 w 576"/>
                <a:gd name="T3" fmla="*/ 283 h 368"/>
                <a:gd name="T4" fmla="*/ 506 w 576"/>
                <a:gd name="T5" fmla="*/ 230 h 368"/>
                <a:gd name="T6" fmla="*/ 394 w 576"/>
                <a:gd name="T7" fmla="*/ 161 h 368"/>
                <a:gd name="T8" fmla="*/ 293 w 576"/>
                <a:gd name="T9" fmla="*/ 115 h 368"/>
                <a:gd name="T10" fmla="*/ 81 w 576"/>
                <a:gd name="T11" fmla="*/ 23 h 368"/>
                <a:gd name="T12" fmla="*/ 0 w 576"/>
                <a:gd name="T13" fmla="*/ 0 h 3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6" h="368">
                  <a:moveTo>
                    <a:pt x="576" y="368"/>
                  </a:moveTo>
                  <a:cubicBezTo>
                    <a:pt x="545" y="337"/>
                    <a:pt x="505" y="326"/>
                    <a:pt x="472" y="296"/>
                  </a:cubicBezTo>
                  <a:cubicBezTo>
                    <a:pt x="409" y="239"/>
                    <a:pt x="449" y="256"/>
                    <a:pt x="400" y="240"/>
                  </a:cubicBezTo>
                  <a:cubicBezTo>
                    <a:pt x="369" y="209"/>
                    <a:pt x="355" y="182"/>
                    <a:pt x="312" y="168"/>
                  </a:cubicBezTo>
                  <a:cubicBezTo>
                    <a:pt x="284" y="140"/>
                    <a:pt x="270" y="129"/>
                    <a:pt x="232" y="120"/>
                  </a:cubicBezTo>
                  <a:cubicBezTo>
                    <a:pt x="179" y="76"/>
                    <a:pt x="124" y="54"/>
                    <a:pt x="64" y="24"/>
                  </a:cubicBezTo>
                  <a:cubicBezTo>
                    <a:pt x="40" y="12"/>
                    <a:pt x="28" y="0"/>
                    <a:pt x="0" y="0"/>
                  </a:cubicBezTo>
                </a:path>
              </a:pathLst>
            </a:custGeom>
            <a:noFill/>
            <a:ln w="19050" cap="flat" cmpd="sng">
              <a:solidFill>
                <a:srgbClr val="99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47129" name="Freeform 33"/>
            <p:cNvSpPr>
              <a:spLocks/>
            </p:cNvSpPr>
            <p:nvPr/>
          </p:nvSpPr>
          <p:spPr bwMode="auto">
            <a:xfrm>
              <a:off x="2768" y="2560"/>
              <a:ext cx="672" cy="256"/>
            </a:xfrm>
            <a:custGeom>
              <a:avLst/>
              <a:gdLst>
                <a:gd name="T0" fmla="*/ 0 w 752"/>
                <a:gd name="T1" fmla="*/ 0 h 336"/>
                <a:gd name="T2" fmla="*/ 93 w 752"/>
                <a:gd name="T3" fmla="*/ 30 h 336"/>
                <a:gd name="T4" fmla="*/ 122 w 752"/>
                <a:gd name="T5" fmla="*/ 49 h 336"/>
                <a:gd name="T6" fmla="*/ 207 w 752"/>
                <a:gd name="T7" fmla="*/ 85 h 336"/>
                <a:gd name="T8" fmla="*/ 229 w 752"/>
                <a:gd name="T9" fmla="*/ 104 h 336"/>
                <a:gd name="T10" fmla="*/ 250 w 752"/>
                <a:gd name="T11" fmla="*/ 110 h 336"/>
                <a:gd name="T12" fmla="*/ 415 w 752"/>
                <a:gd name="T13" fmla="*/ 177 h 336"/>
                <a:gd name="T14" fmla="*/ 586 w 752"/>
                <a:gd name="T15" fmla="*/ 219 h 336"/>
                <a:gd name="T16" fmla="*/ 651 w 752"/>
                <a:gd name="T17" fmla="*/ 250 h 336"/>
                <a:gd name="T18" fmla="*/ 672 w 752"/>
                <a:gd name="T19" fmla="*/ 256 h 3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2" h="336">
                  <a:moveTo>
                    <a:pt x="0" y="0"/>
                  </a:moveTo>
                  <a:cubicBezTo>
                    <a:pt x="32" y="13"/>
                    <a:pt x="74" y="23"/>
                    <a:pt x="104" y="40"/>
                  </a:cubicBezTo>
                  <a:cubicBezTo>
                    <a:pt x="116" y="46"/>
                    <a:pt x="124" y="57"/>
                    <a:pt x="136" y="64"/>
                  </a:cubicBezTo>
                  <a:cubicBezTo>
                    <a:pt x="166" y="81"/>
                    <a:pt x="203" y="91"/>
                    <a:pt x="232" y="112"/>
                  </a:cubicBezTo>
                  <a:cubicBezTo>
                    <a:pt x="241" y="119"/>
                    <a:pt x="247" y="130"/>
                    <a:pt x="256" y="136"/>
                  </a:cubicBezTo>
                  <a:cubicBezTo>
                    <a:pt x="263" y="141"/>
                    <a:pt x="272" y="140"/>
                    <a:pt x="280" y="144"/>
                  </a:cubicBezTo>
                  <a:cubicBezTo>
                    <a:pt x="340" y="174"/>
                    <a:pt x="398" y="214"/>
                    <a:pt x="464" y="232"/>
                  </a:cubicBezTo>
                  <a:cubicBezTo>
                    <a:pt x="527" y="249"/>
                    <a:pt x="596" y="258"/>
                    <a:pt x="656" y="288"/>
                  </a:cubicBezTo>
                  <a:cubicBezTo>
                    <a:pt x="681" y="300"/>
                    <a:pt x="703" y="316"/>
                    <a:pt x="728" y="328"/>
                  </a:cubicBezTo>
                  <a:cubicBezTo>
                    <a:pt x="736" y="332"/>
                    <a:pt x="752" y="336"/>
                    <a:pt x="752" y="336"/>
                  </a:cubicBezTo>
                </a:path>
              </a:pathLst>
            </a:custGeom>
            <a:noFill/>
            <a:ln w="19050" cap="flat" cmpd="sng">
              <a:solidFill>
                <a:srgbClr val="99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grpSp>
      <p:sp>
        <p:nvSpPr>
          <p:cNvPr id="147490" name="Text Box 34"/>
          <p:cNvSpPr txBox="1">
            <a:spLocks noChangeArrowheads="1"/>
          </p:cNvSpPr>
          <p:nvPr/>
        </p:nvSpPr>
        <p:spPr bwMode="auto">
          <a:xfrm>
            <a:off x="1103313" y="4583956"/>
            <a:ext cx="19399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prstClr val="black"/>
                </a:solidFill>
                <a:latin typeface="Comic Sans MS" panose="030F0702030302020204" pitchFamily="66" charset="0"/>
              </a:rPr>
              <a:t>Example of KVL:</a:t>
            </a:r>
            <a:endParaRPr lang="en-US" altLang="en-US" sz="1800" baseline="-25000">
              <a:solidFill>
                <a:prstClr val="black"/>
              </a:solidFill>
              <a:latin typeface="Comic Sans MS" panose="030F0702030302020204" pitchFamily="66" charset="0"/>
            </a:endParaRPr>
          </a:p>
        </p:txBody>
      </p:sp>
      <p:sp>
        <p:nvSpPr>
          <p:cNvPr id="147491" name="Text Box 35"/>
          <p:cNvSpPr txBox="1">
            <a:spLocks noChangeArrowheads="1"/>
          </p:cNvSpPr>
          <p:nvPr/>
        </p:nvSpPr>
        <p:spPr bwMode="auto">
          <a:xfrm>
            <a:off x="3646222" y="4512518"/>
            <a:ext cx="182774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sz="2400" b="1" i="1"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1" i="1" baseline="-25000"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1</a:t>
            </a:r>
            <a:r>
              <a:rPr lang="en-US" altLang="en-US" sz="2400" b="1"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r>
              <a:rPr lang="en-US" altLang="en-US" sz="2400" b="1" i="1"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v</a:t>
            </a:r>
            <a:r>
              <a:rPr lang="en-US" altLang="en-US" sz="2400" b="1" i="1" baseline="-25000"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  </a:t>
            </a:r>
            <a:r>
              <a:rPr lang="en-US" altLang="en-US" sz="2400" b="1"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r>
              <a:rPr lang="en-US" altLang="en-US" sz="2400" b="1" i="1"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v</a:t>
            </a:r>
            <a:r>
              <a:rPr lang="en-US" altLang="en-US" sz="2400" b="1" i="1" baseline="-25000"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3</a:t>
            </a:r>
            <a:endParaRPr lang="en-US" altLang="en-US" sz="2400"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sp>
        <p:nvSpPr>
          <p:cNvPr id="147492" name="Text Box 36"/>
          <p:cNvSpPr txBox="1">
            <a:spLocks noChangeArrowheads="1"/>
          </p:cNvSpPr>
          <p:nvPr/>
        </p:nvSpPr>
        <p:spPr bwMode="auto">
          <a:xfrm>
            <a:off x="1890713" y="5003056"/>
            <a:ext cx="119616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dirty="0">
                <a:solidFill>
                  <a:prstClr val="black"/>
                </a:solidFill>
                <a:latin typeface="Comic Sans MS" panose="030F0702030302020204" pitchFamily="66" charset="0"/>
              </a:rPr>
              <a:t>Similarly:</a:t>
            </a:r>
            <a:endParaRPr lang="en-US" altLang="en-US" sz="1800" baseline="-25000" dirty="0">
              <a:solidFill>
                <a:prstClr val="black"/>
              </a:solidFill>
              <a:latin typeface="Comic Sans MS" panose="030F0702030302020204" pitchFamily="66" charset="0"/>
            </a:endParaRPr>
          </a:p>
        </p:txBody>
      </p:sp>
      <p:sp>
        <p:nvSpPr>
          <p:cNvPr id="147493" name="Text Box 37"/>
          <p:cNvSpPr txBox="1">
            <a:spLocks noChangeArrowheads="1"/>
          </p:cNvSpPr>
          <p:nvPr/>
        </p:nvSpPr>
        <p:spPr bwMode="auto">
          <a:xfrm>
            <a:off x="3633522" y="4931618"/>
            <a:ext cx="182774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sz="2400" b="1" i="1"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1" baseline="-25000"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1</a:t>
            </a:r>
            <a:r>
              <a:rPr lang="en-US"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r>
              <a:rPr lang="en-US" altLang="en-US" sz="2400" b="1"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1" baseline="-25000"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  </a:t>
            </a:r>
            <a:r>
              <a:rPr lang="en-US"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r>
              <a:rPr lang="en-US" altLang="en-US" sz="2400" b="1"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1" baseline="-25000"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4</a:t>
            </a:r>
            <a:endParaRPr lang="en-US" altLang="en-US" sz="24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grpSp>
        <p:nvGrpSpPr>
          <p:cNvPr id="147494" name="Group 38"/>
          <p:cNvGrpSpPr>
            <a:grpSpLocks/>
          </p:cNvGrpSpPr>
          <p:nvPr/>
        </p:nvGrpSpPr>
        <p:grpSpPr bwMode="auto">
          <a:xfrm>
            <a:off x="2603500" y="2132856"/>
            <a:ext cx="4779963" cy="2387600"/>
            <a:chOff x="1640" y="1527"/>
            <a:chExt cx="3011" cy="1504"/>
          </a:xfrm>
        </p:grpSpPr>
        <p:sp>
          <p:nvSpPr>
            <p:cNvPr id="47124" name="Text Box 39"/>
            <p:cNvSpPr txBox="1">
              <a:spLocks noChangeArrowheads="1"/>
            </p:cNvSpPr>
            <p:nvPr/>
          </p:nvSpPr>
          <p:spPr bwMode="auto">
            <a:xfrm>
              <a:off x="3132" y="1527"/>
              <a:ext cx="62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b="1">
                  <a:solidFill>
                    <a:srgbClr val="990000"/>
                  </a:solidFill>
                  <a:latin typeface="Arial" panose="020B0604020202020204" pitchFamily="34" charset="0"/>
                </a:rPr>
                <a:t>voltage</a:t>
              </a:r>
            </a:p>
          </p:txBody>
        </p:sp>
        <p:sp>
          <p:nvSpPr>
            <p:cNvPr id="47125" name="Freeform 40"/>
            <p:cNvSpPr>
              <a:spLocks/>
            </p:cNvSpPr>
            <p:nvPr/>
          </p:nvSpPr>
          <p:spPr bwMode="auto">
            <a:xfrm>
              <a:off x="1640" y="1656"/>
              <a:ext cx="1512" cy="200"/>
            </a:xfrm>
            <a:custGeom>
              <a:avLst/>
              <a:gdLst>
                <a:gd name="T0" fmla="*/ 1512 w 1512"/>
                <a:gd name="T1" fmla="*/ 0 h 200"/>
                <a:gd name="T2" fmla="*/ 1008 w 1512"/>
                <a:gd name="T3" fmla="*/ 32 h 200"/>
                <a:gd name="T4" fmla="*/ 520 w 1512"/>
                <a:gd name="T5" fmla="*/ 104 h 200"/>
                <a:gd name="T6" fmla="*/ 88 w 1512"/>
                <a:gd name="T7" fmla="*/ 152 h 200"/>
                <a:gd name="T8" fmla="*/ 0 w 1512"/>
                <a:gd name="T9" fmla="*/ 200 h 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2" h="200">
                  <a:moveTo>
                    <a:pt x="1512" y="0"/>
                  </a:moveTo>
                  <a:cubicBezTo>
                    <a:pt x="1344" y="7"/>
                    <a:pt x="1176" y="20"/>
                    <a:pt x="1008" y="32"/>
                  </a:cubicBezTo>
                  <a:cubicBezTo>
                    <a:pt x="850" y="77"/>
                    <a:pt x="683" y="94"/>
                    <a:pt x="520" y="104"/>
                  </a:cubicBezTo>
                  <a:cubicBezTo>
                    <a:pt x="376" y="123"/>
                    <a:pt x="232" y="141"/>
                    <a:pt x="88" y="152"/>
                  </a:cubicBezTo>
                  <a:cubicBezTo>
                    <a:pt x="60" y="170"/>
                    <a:pt x="30" y="185"/>
                    <a:pt x="0" y="200"/>
                  </a:cubicBezTo>
                </a:path>
              </a:pathLst>
            </a:custGeom>
            <a:noFill/>
            <a:ln w="19050" cap="flat" cmpd="sng">
              <a:solidFill>
                <a:srgbClr val="99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47126" name="Freeform 41"/>
            <p:cNvSpPr>
              <a:spLocks/>
            </p:cNvSpPr>
            <p:nvPr/>
          </p:nvSpPr>
          <p:spPr bwMode="auto">
            <a:xfrm>
              <a:off x="3584" y="1636"/>
              <a:ext cx="1067" cy="1395"/>
            </a:xfrm>
            <a:custGeom>
              <a:avLst/>
              <a:gdLst>
                <a:gd name="T0" fmla="*/ 192 w 1067"/>
                <a:gd name="T1" fmla="*/ 12 h 1395"/>
                <a:gd name="T2" fmla="*/ 480 w 1067"/>
                <a:gd name="T3" fmla="*/ 28 h 1395"/>
                <a:gd name="T4" fmla="*/ 560 w 1067"/>
                <a:gd name="T5" fmla="*/ 52 h 1395"/>
                <a:gd name="T6" fmla="*/ 672 w 1067"/>
                <a:gd name="T7" fmla="*/ 100 h 1395"/>
                <a:gd name="T8" fmla="*/ 792 w 1067"/>
                <a:gd name="T9" fmla="*/ 196 h 1395"/>
                <a:gd name="T10" fmla="*/ 816 w 1067"/>
                <a:gd name="T11" fmla="*/ 220 h 1395"/>
                <a:gd name="T12" fmla="*/ 840 w 1067"/>
                <a:gd name="T13" fmla="*/ 244 h 1395"/>
                <a:gd name="T14" fmla="*/ 912 w 1067"/>
                <a:gd name="T15" fmla="*/ 364 h 1395"/>
                <a:gd name="T16" fmla="*/ 936 w 1067"/>
                <a:gd name="T17" fmla="*/ 436 h 1395"/>
                <a:gd name="T18" fmla="*/ 984 w 1067"/>
                <a:gd name="T19" fmla="*/ 532 h 1395"/>
                <a:gd name="T20" fmla="*/ 992 w 1067"/>
                <a:gd name="T21" fmla="*/ 572 h 1395"/>
                <a:gd name="T22" fmla="*/ 1008 w 1067"/>
                <a:gd name="T23" fmla="*/ 604 h 1395"/>
                <a:gd name="T24" fmla="*/ 1032 w 1067"/>
                <a:gd name="T25" fmla="*/ 764 h 1395"/>
                <a:gd name="T26" fmla="*/ 912 w 1067"/>
                <a:gd name="T27" fmla="*/ 1228 h 1395"/>
                <a:gd name="T28" fmla="*/ 816 w 1067"/>
                <a:gd name="T29" fmla="*/ 1300 h 1395"/>
                <a:gd name="T30" fmla="*/ 696 w 1067"/>
                <a:gd name="T31" fmla="*/ 1364 h 1395"/>
                <a:gd name="T32" fmla="*/ 616 w 1067"/>
                <a:gd name="T33" fmla="*/ 1388 h 1395"/>
                <a:gd name="T34" fmla="*/ 168 w 1067"/>
                <a:gd name="T35" fmla="*/ 1356 h 1395"/>
                <a:gd name="T36" fmla="*/ 144 w 1067"/>
                <a:gd name="T37" fmla="*/ 1340 h 1395"/>
                <a:gd name="T38" fmla="*/ 120 w 1067"/>
                <a:gd name="T39" fmla="*/ 1332 h 1395"/>
                <a:gd name="T40" fmla="*/ 112 w 1067"/>
                <a:gd name="T41" fmla="*/ 1308 h 1395"/>
                <a:gd name="T42" fmla="*/ 64 w 1067"/>
                <a:gd name="T43" fmla="*/ 1284 h 1395"/>
                <a:gd name="T44" fmla="*/ 24 w 1067"/>
                <a:gd name="T45" fmla="*/ 1268 h 1395"/>
                <a:gd name="T46" fmla="*/ 0 w 1067"/>
                <a:gd name="T47" fmla="*/ 1260 h 139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67" h="1395">
                  <a:moveTo>
                    <a:pt x="192" y="12"/>
                  </a:moveTo>
                  <a:cubicBezTo>
                    <a:pt x="288" y="15"/>
                    <a:pt x="388" y="0"/>
                    <a:pt x="480" y="28"/>
                  </a:cubicBezTo>
                  <a:cubicBezTo>
                    <a:pt x="596" y="63"/>
                    <a:pt x="405" y="26"/>
                    <a:pt x="560" y="52"/>
                  </a:cubicBezTo>
                  <a:cubicBezTo>
                    <a:pt x="595" y="75"/>
                    <a:pt x="631" y="92"/>
                    <a:pt x="672" y="100"/>
                  </a:cubicBezTo>
                  <a:cubicBezTo>
                    <a:pt x="716" y="133"/>
                    <a:pt x="753" y="157"/>
                    <a:pt x="792" y="196"/>
                  </a:cubicBezTo>
                  <a:cubicBezTo>
                    <a:pt x="800" y="204"/>
                    <a:pt x="808" y="212"/>
                    <a:pt x="816" y="220"/>
                  </a:cubicBezTo>
                  <a:cubicBezTo>
                    <a:pt x="824" y="228"/>
                    <a:pt x="840" y="244"/>
                    <a:pt x="840" y="244"/>
                  </a:cubicBezTo>
                  <a:cubicBezTo>
                    <a:pt x="855" y="289"/>
                    <a:pt x="884" y="326"/>
                    <a:pt x="912" y="364"/>
                  </a:cubicBezTo>
                  <a:cubicBezTo>
                    <a:pt x="920" y="388"/>
                    <a:pt x="928" y="412"/>
                    <a:pt x="936" y="436"/>
                  </a:cubicBezTo>
                  <a:cubicBezTo>
                    <a:pt x="947" y="470"/>
                    <a:pt x="984" y="532"/>
                    <a:pt x="984" y="532"/>
                  </a:cubicBezTo>
                  <a:cubicBezTo>
                    <a:pt x="987" y="545"/>
                    <a:pt x="988" y="559"/>
                    <a:pt x="992" y="572"/>
                  </a:cubicBezTo>
                  <a:cubicBezTo>
                    <a:pt x="996" y="583"/>
                    <a:pt x="1005" y="592"/>
                    <a:pt x="1008" y="604"/>
                  </a:cubicBezTo>
                  <a:cubicBezTo>
                    <a:pt x="1021" y="656"/>
                    <a:pt x="1023" y="711"/>
                    <a:pt x="1032" y="764"/>
                  </a:cubicBezTo>
                  <a:cubicBezTo>
                    <a:pt x="1030" y="837"/>
                    <a:pt x="1067" y="1176"/>
                    <a:pt x="912" y="1228"/>
                  </a:cubicBezTo>
                  <a:cubicBezTo>
                    <a:pt x="898" y="1271"/>
                    <a:pt x="854" y="1281"/>
                    <a:pt x="816" y="1300"/>
                  </a:cubicBezTo>
                  <a:cubicBezTo>
                    <a:pt x="776" y="1320"/>
                    <a:pt x="737" y="1346"/>
                    <a:pt x="696" y="1364"/>
                  </a:cubicBezTo>
                  <a:cubicBezTo>
                    <a:pt x="670" y="1375"/>
                    <a:pt x="642" y="1379"/>
                    <a:pt x="616" y="1388"/>
                  </a:cubicBezTo>
                  <a:cubicBezTo>
                    <a:pt x="170" y="1379"/>
                    <a:pt x="364" y="1395"/>
                    <a:pt x="168" y="1356"/>
                  </a:cubicBezTo>
                  <a:cubicBezTo>
                    <a:pt x="160" y="1351"/>
                    <a:pt x="153" y="1344"/>
                    <a:pt x="144" y="1340"/>
                  </a:cubicBezTo>
                  <a:cubicBezTo>
                    <a:pt x="136" y="1336"/>
                    <a:pt x="126" y="1338"/>
                    <a:pt x="120" y="1332"/>
                  </a:cubicBezTo>
                  <a:cubicBezTo>
                    <a:pt x="114" y="1326"/>
                    <a:pt x="117" y="1315"/>
                    <a:pt x="112" y="1308"/>
                  </a:cubicBezTo>
                  <a:cubicBezTo>
                    <a:pt x="100" y="1293"/>
                    <a:pt x="81" y="1290"/>
                    <a:pt x="64" y="1284"/>
                  </a:cubicBezTo>
                  <a:cubicBezTo>
                    <a:pt x="51" y="1279"/>
                    <a:pt x="37" y="1273"/>
                    <a:pt x="24" y="1268"/>
                  </a:cubicBezTo>
                  <a:cubicBezTo>
                    <a:pt x="16" y="1265"/>
                    <a:pt x="0" y="1260"/>
                    <a:pt x="0" y="1260"/>
                  </a:cubicBezTo>
                </a:path>
              </a:pathLst>
            </a:custGeom>
            <a:noFill/>
            <a:ln w="19050" cap="flat" cmpd="sng">
              <a:solidFill>
                <a:srgbClr val="99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grpSp>
      <p:sp>
        <p:nvSpPr>
          <p:cNvPr id="147498" name="Text Box 42"/>
          <p:cNvSpPr txBox="1">
            <a:spLocks noChangeArrowheads="1"/>
          </p:cNvSpPr>
          <p:nvPr/>
        </p:nvSpPr>
        <p:spPr bwMode="auto">
          <a:xfrm>
            <a:off x="2462213" y="5447556"/>
            <a:ext cx="6286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prstClr val="black"/>
                </a:solidFill>
                <a:latin typeface="Comic Sans MS" panose="030F0702030302020204" pitchFamily="66" charset="0"/>
              </a:rPr>
              <a:t>and:</a:t>
            </a:r>
            <a:endParaRPr lang="en-US" altLang="en-US" sz="1800" baseline="-25000">
              <a:solidFill>
                <a:prstClr val="black"/>
              </a:solidFill>
              <a:latin typeface="Comic Sans MS" panose="030F0702030302020204" pitchFamily="66" charset="0"/>
            </a:endParaRPr>
          </a:p>
        </p:txBody>
      </p:sp>
      <p:sp>
        <p:nvSpPr>
          <p:cNvPr id="147499" name="Text Box 43"/>
          <p:cNvSpPr txBox="1">
            <a:spLocks noChangeArrowheads="1"/>
          </p:cNvSpPr>
          <p:nvPr/>
        </p:nvSpPr>
        <p:spPr bwMode="auto">
          <a:xfrm>
            <a:off x="4044459" y="5350718"/>
            <a:ext cx="105349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sz="2400" b="1" i="1">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1" baseline="-2500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3</a:t>
            </a:r>
            <a:r>
              <a:rPr lang="en-US" altLang="en-US" sz="2400" b="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r>
              <a:rPr lang="en-US" altLang="en-US" sz="2400" b="1">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1" baseline="-2500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4</a:t>
            </a:r>
            <a:endParaRPr lang="en-US" altLang="en-US" sz="24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grpSp>
        <p:nvGrpSpPr>
          <p:cNvPr id="147500" name="Group 44"/>
          <p:cNvGrpSpPr>
            <a:grpSpLocks/>
          </p:cNvGrpSpPr>
          <p:nvPr/>
        </p:nvGrpSpPr>
        <p:grpSpPr bwMode="auto">
          <a:xfrm>
            <a:off x="5503863" y="2705943"/>
            <a:ext cx="984250" cy="1498600"/>
            <a:chOff x="3467" y="1888"/>
            <a:chExt cx="620" cy="944"/>
          </a:xfrm>
        </p:grpSpPr>
        <p:sp>
          <p:nvSpPr>
            <p:cNvPr id="47120" name="Oval 45"/>
            <p:cNvSpPr>
              <a:spLocks noChangeArrowheads="1"/>
            </p:cNvSpPr>
            <p:nvPr/>
          </p:nvSpPr>
          <p:spPr bwMode="auto">
            <a:xfrm>
              <a:off x="3480" y="1888"/>
              <a:ext cx="56" cy="72"/>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47121" name="Freeform 46"/>
            <p:cNvSpPr>
              <a:spLocks/>
            </p:cNvSpPr>
            <p:nvPr/>
          </p:nvSpPr>
          <p:spPr bwMode="auto">
            <a:xfrm flipH="1">
              <a:off x="3746" y="2216"/>
              <a:ext cx="27" cy="616"/>
            </a:xfrm>
            <a:custGeom>
              <a:avLst/>
              <a:gdLst>
                <a:gd name="T0" fmla="*/ 25 w 34"/>
                <a:gd name="T1" fmla="*/ 0 h 808"/>
                <a:gd name="T2" fmla="*/ 0 w 34"/>
                <a:gd name="T3" fmla="*/ 61 h 808"/>
                <a:gd name="T4" fmla="*/ 6 w 34"/>
                <a:gd name="T5" fmla="*/ 207 h 808"/>
                <a:gd name="T6" fmla="*/ 25 w 34"/>
                <a:gd name="T7" fmla="*/ 268 h 808"/>
                <a:gd name="T8" fmla="*/ 25 w 34"/>
                <a:gd name="T9" fmla="*/ 616 h 8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808">
                  <a:moveTo>
                    <a:pt x="32" y="0"/>
                  </a:moveTo>
                  <a:cubicBezTo>
                    <a:pt x="24" y="32"/>
                    <a:pt x="18" y="53"/>
                    <a:pt x="0" y="80"/>
                  </a:cubicBezTo>
                  <a:cubicBezTo>
                    <a:pt x="3" y="144"/>
                    <a:pt x="2" y="208"/>
                    <a:pt x="8" y="272"/>
                  </a:cubicBezTo>
                  <a:cubicBezTo>
                    <a:pt x="9" y="286"/>
                    <a:pt x="32" y="332"/>
                    <a:pt x="32" y="352"/>
                  </a:cubicBezTo>
                  <a:cubicBezTo>
                    <a:pt x="34" y="504"/>
                    <a:pt x="32" y="656"/>
                    <a:pt x="32" y="808"/>
                  </a:cubicBezTo>
                </a:path>
              </a:pathLst>
            </a:custGeom>
            <a:noFill/>
            <a:ln w="19050" cap="flat" cmpd="sng">
              <a:solidFill>
                <a:srgbClr val="99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47122" name="Text Box 47"/>
            <p:cNvSpPr txBox="1">
              <a:spLocks noChangeArrowheads="1"/>
            </p:cNvSpPr>
            <p:nvPr/>
          </p:nvSpPr>
          <p:spPr bwMode="auto">
            <a:xfrm>
              <a:off x="3467" y="1999"/>
              <a:ext cx="620"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1800" b="1">
                  <a:solidFill>
                    <a:srgbClr val="990000"/>
                  </a:solidFill>
                  <a:latin typeface="Arial" panose="020B0604020202020204" pitchFamily="34" charset="0"/>
                </a:rPr>
                <a:t>voltage</a:t>
              </a:r>
            </a:p>
          </p:txBody>
        </p:sp>
        <p:sp>
          <p:nvSpPr>
            <p:cNvPr id="47123" name="Freeform 48"/>
            <p:cNvSpPr>
              <a:spLocks/>
            </p:cNvSpPr>
            <p:nvPr/>
          </p:nvSpPr>
          <p:spPr bwMode="auto">
            <a:xfrm>
              <a:off x="3712" y="1896"/>
              <a:ext cx="27" cy="128"/>
            </a:xfrm>
            <a:custGeom>
              <a:avLst/>
              <a:gdLst>
                <a:gd name="T0" fmla="*/ 0 w 11"/>
                <a:gd name="T1" fmla="*/ 128 h 88"/>
                <a:gd name="T2" fmla="*/ 20 w 11"/>
                <a:gd name="T3" fmla="*/ 0 h 88"/>
                <a:gd name="T4" fmla="*/ 0 60000 65536"/>
                <a:gd name="T5" fmla="*/ 0 60000 65536"/>
              </a:gdLst>
              <a:ahLst/>
              <a:cxnLst>
                <a:cxn ang="T4">
                  <a:pos x="T0" y="T1"/>
                </a:cxn>
                <a:cxn ang="T5">
                  <a:pos x="T2" y="T3"/>
                </a:cxn>
              </a:cxnLst>
              <a:rect l="0" t="0" r="r" b="b"/>
              <a:pathLst>
                <a:path w="11" h="88">
                  <a:moveTo>
                    <a:pt x="0" y="88"/>
                  </a:moveTo>
                  <a:cubicBezTo>
                    <a:pt x="11" y="32"/>
                    <a:pt x="8" y="62"/>
                    <a:pt x="8" y="0"/>
                  </a:cubicBezTo>
                </a:path>
              </a:pathLst>
            </a:custGeom>
            <a:noFill/>
            <a:ln w="19050" cap="flat" cmpd="sng">
              <a:solidFill>
                <a:srgbClr val="99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grpSp>
    </p:spTree>
    <p:extLst>
      <p:ext uri="{BB962C8B-B14F-4D97-AF65-F5344CB8AC3E}">
        <p14:creationId xmlns:p14="http://schemas.microsoft.com/office/powerpoint/2010/main" val="1304173663"/>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4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7493"/>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14749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749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4749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7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92" grpId="0"/>
      <p:bldP spid="147493" grpId="0"/>
      <p:bldP spid="147498" grpId="0"/>
      <p:bldP spid="14749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8487A30E-77AC-4B14-82BD-5099CD9849EC}" type="slidenum">
              <a:rPr lang="en-GB" altLang="en-US" sz="1400">
                <a:solidFill>
                  <a:prstClr val="black"/>
                </a:solidFill>
              </a:rPr>
              <a:pPr/>
              <a:t>28</a:t>
            </a:fld>
            <a:endParaRPr lang="en-GB" altLang="en-US" sz="1400">
              <a:solidFill>
                <a:prstClr val="black"/>
              </a:solidFill>
            </a:endParaRPr>
          </a:p>
        </p:txBody>
      </p:sp>
      <p:sp>
        <p:nvSpPr>
          <p:cNvPr id="148482" name="Text Box 2"/>
          <p:cNvSpPr txBox="1">
            <a:spLocks noChangeArrowheads="1"/>
          </p:cNvSpPr>
          <p:nvPr/>
        </p:nvSpPr>
        <p:spPr bwMode="auto">
          <a:xfrm>
            <a:off x="225425" y="1292225"/>
            <a:ext cx="8702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FontTx/>
              <a:buChar char="•"/>
            </a:pPr>
            <a:r>
              <a:rPr lang="en-US" altLang="en-US" sz="2400">
                <a:solidFill>
                  <a:prstClr val="black"/>
                </a:solidFill>
                <a:latin typeface="Comic Sans MS" panose="030F0702030302020204" pitchFamily="66" charset="0"/>
              </a:rPr>
              <a:t> This equation can also be written in the following form:</a:t>
            </a:r>
          </a:p>
        </p:txBody>
      </p:sp>
      <p:sp>
        <p:nvSpPr>
          <p:cNvPr id="48132" name="Text Box 3"/>
          <p:cNvSpPr txBox="1">
            <a:spLocks noChangeArrowheads="1"/>
          </p:cNvSpPr>
          <p:nvPr/>
        </p:nvSpPr>
        <p:spPr bwMode="auto">
          <a:xfrm>
            <a:off x="2621132" y="331788"/>
            <a:ext cx="3871574" cy="892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400" b="1">
                <a:solidFill>
                  <a:prstClr val="black"/>
                </a:solidFill>
                <a:latin typeface="Comic Sans MS" panose="030F0702030302020204" pitchFamily="66" charset="0"/>
              </a:rPr>
              <a:t>Kirchhoff’s Voltage Law:</a:t>
            </a:r>
            <a:br>
              <a:rPr lang="en-US" altLang="en-US" sz="3200" b="1">
                <a:solidFill>
                  <a:prstClr val="black"/>
                </a:solidFill>
                <a:latin typeface="Comic Sans MS" panose="030F0702030302020204" pitchFamily="66" charset="0"/>
                <a:cs typeface="Times New Roman" panose="02020603050405020304" pitchFamily="18" charset="0"/>
              </a:rPr>
            </a:br>
            <a:r>
              <a:rPr lang="en-US" altLang="en-US" sz="2800" b="1">
                <a:solidFill>
                  <a:prstClr val="black"/>
                </a:solidFill>
                <a:latin typeface="Comic Sans MS" panose="030F0702030302020204" pitchFamily="66" charset="0"/>
                <a:cs typeface="Times New Roman" panose="02020603050405020304" pitchFamily="18" charset="0"/>
              </a:rPr>
              <a:t>    </a:t>
            </a:r>
            <a:r>
              <a:rPr lang="en-US" altLang="en-US" sz="2400" b="1" i="1">
                <a:solidFill>
                  <a:srgbClr val="CC0000"/>
                </a:solidFill>
                <a:latin typeface="Comic Sans MS" panose="030F0702030302020204" pitchFamily="66" charset="0"/>
                <a:cs typeface="Times New Roman" panose="02020603050405020304" pitchFamily="18" charset="0"/>
              </a:rPr>
              <a:t>v</a:t>
            </a:r>
            <a:r>
              <a:rPr lang="en-US" altLang="en-US" sz="2400" b="1" baseline="-25000">
                <a:solidFill>
                  <a:srgbClr val="CC0000"/>
                </a:solidFill>
                <a:latin typeface="Comic Sans MS" panose="030F0702030302020204" pitchFamily="66" charset="0"/>
                <a:cs typeface="Times New Roman" panose="02020603050405020304" pitchFamily="18" charset="0"/>
              </a:rPr>
              <a:t>1</a:t>
            </a:r>
            <a:r>
              <a:rPr lang="en-US" altLang="en-US" sz="2400" baseline="-25000">
                <a:solidFill>
                  <a:prstClr val="black"/>
                </a:solidFill>
                <a:latin typeface="Comic Sans MS" panose="030F0702030302020204" pitchFamily="66" charset="0"/>
                <a:cs typeface="Times New Roman" panose="02020603050405020304" pitchFamily="18" charset="0"/>
              </a:rPr>
              <a:t> </a:t>
            </a:r>
            <a:r>
              <a:rPr lang="en-US" altLang="en-US" sz="2400">
                <a:solidFill>
                  <a:prstClr val="black"/>
                </a:solidFill>
                <a:latin typeface="Comic Sans MS" panose="030F0702030302020204" pitchFamily="66" charset="0"/>
                <a:cs typeface="Times New Roman" panose="02020603050405020304" pitchFamily="18" charset="0"/>
              </a:rPr>
              <a:t>= </a:t>
            </a:r>
            <a:r>
              <a:rPr lang="en-US" altLang="en-US" sz="2400" b="1" i="1">
                <a:solidFill>
                  <a:srgbClr val="CC0000"/>
                </a:solidFill>
                <a:latin typeface="Comic Sans MS" panose="030F0702030302020204" pitchFamily="66" charset="0"/>
                <a:cs typeface="Times New Roman" panose="02020603050405020304" pitchFamily="18" charset="0"/>
              </a:rPr>
              <a:t>v</a:t>
            </a:r>
            <a:r>
              <a:rPr lang="en-US" altLang="en-US" sz="2400" b="1" baseline="-25000">
                <a:solidFill>
                  <a:srgbClr val="CC0000"/>
                </a:solidFill>
                <a:latin typeface="Comic Sans MS" panose="030F0702030302020204" pitchFamily="66" charset="0"/>
                <a:cs typeface="Times New Roman" panose="02020603050405020304" pitchFamily="18" charset="0"/>
              </a:rPr>
              <a:t>2</a:t>
            </a:r>
            <a:r>
              <a:rPr lang="en-US" altLang="en-US" sz="2400" b="1">
                <a:solidFill>
                  <a:srgbClr val="CC0000"/>
                </a:solidFill>
                <a:latin typeface="Comic Sans MS" panose="030F0702030302020204" pitchFamily="66" charset="0"/>
                <a:cs typeface="Times New Roman" panose="02020603050405020304" pitchFamily="18" charset="0"/>
              </a:rPr>
              <a:t> </a:t>
            </a:r>
            <a:r>
              <a:rPr lang="en-US" altLang="en-US" sz="2400">
                <a:solidFill>
                  <a:prstClr val="black"/>
                </a:solidFill>
                <a:latin typeface="Comic Sans MS" panose="030F0702030302020204" pitchFamily="66" charset="0"/>
                <a:cs typeface="Times New Roman" panose="02020603050405020304" pitchFamily="18" charset="0"/>
              </a:rPr>
              <a:t>+ </a:t>
            </a:r>
            <a:r>
              <a:rPr lang="en-US" altLang="en-US" sz="2400" b="1" i="1">
                <a:solidFill>
                  <a:srgbClr val="CC0000"/>
                </a:solidFill>
                <a:latin typeface="Comic Sans MS" panose="030F0702030302020204" pitchFamily="66" charset="0"/>
                <a:cs typeface="Times New Roman" panose="02020603050405020304" pitchFamily="18" charset="0"/>
              </a:rPr>
              <a:t>v</a:t>
            </a:r>
            <a:r>
              <a:rPr lang="en-US" altLang="en-US" sz="2400" b="1" baseline="-25000">
                <a:solidFill>
                  <a:srgbClr val="CC0000"/>
                </a:solidFill>
                <a:latin typeface="Comic Sans MS" panose="030F0702030302020204" pitchFamily="66" charset="0"/>
                <a:cs typeface="Times New Roman" panose="02020603050405020304" pitchFamily="18" charset="0"/>
              </a:rPr>
              <a:t>3</a:t>
            </a:r>
          </a:p>
        </p:txBody>
      </p:sp>
      <p:sp>
        <p:nvSpPr>
          <p:cNvPr id="148484" name="Text Box 4"/>
          <p:cNvSpPr txBox="1">
            <a:spLocks noChangeArrowheads="1"/>
          </p:cNvSpPr>
          <p:nvPr/>
        </p:nvSpPr>
        <p:spPr bwMode="auto">
          <a:xfrm>
            <a:off x="3802063" y="1944688"/>
            <a:ext cx="1899879"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r>
              <a:rPr lang="en-US" altLang="en-US" b="1" i="1">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b="1" baseline="-2500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1</a:t>
            </a:r>
            <a:r>
              <a:rPr lang="en-US" altLang="en-US"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b="1" i="1">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b="1" baseline="-2500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a:t>
            </a:r>
            <a:r>
              <a:rPr lang="en-US" altLang="en-US" b="1">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b="1" i="1">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b="1" baseline="-2500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3 </a:t>
            </a:r>
            <a:r>
              <a:rPr lang="en-US" altLang="en-US"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0</a:t>
            </a:r>
          </a:p>
        </p:txBody>
      </p:sp>
      <p:sp>
        <p:nvSpPr>
          <p:cNvPr id="148485" name="Text Box 5"/>
          <p:cNvSpPr txBox="1">
            <a:spLocks noChangeArrowheads="1"/>
          </p:cNvSpPr>
          <p:nvPr/>
        </p:nvSpPr>
        <p:spPr bwMode="auto">
          <a:xfrm>
            <a:off x="682625" y="4394721"/>
            <a:ext cx="599875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A formal statement of </a:t>
            </a:r>
            <a:r>
              <a:rPr lang="en-US" altLang="en-US" b="1">
                <a:solidFill>
                  <a:srgbClr val="CC0000"/>
                </a:solidFill>
                <a:latin typeface="Comic Sans MS" panose="030F0702030302020204" pitchFamily="66" charset="0"/>
              </a:rPr>
              <a:t>Kirchhoff’s Voltage Law</a:t>
            </a:r>
            <a:r>
              <a:rPr lang="en-US" altLang="en-US">
                <a:solidFill>
                  <a:prstClr val="black"/>
                </a:solidFill>
                <a:latin typeface="Comic Sans MS" panose="030F0702030302020204" pitchFamily="66" charset="0"/>
              </a:rPr>
              <a:t>:</a:t>
            </a:r>
          </a:p>
        </p:txBody>
      </p:sp>
      <p:sp>
        <p:nvSpPr>
          <p:cNvPr id="148486" name="Text Box 6"/>
          <p:cNvSpPr txBox="1">
            <a:spLocks noChangeArrowheads="1"/>
          </p:cNvSpPr>
          <p:nvPr/>
        </p:nvSpPr>
        <p:spPr bwMode="auto">
          <a:xfrm>
            <a:off x="682625" y="4962921"/>
            <a:ext cx="7305205" cy="46166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dirty="0">
                <a:solidFill>
                  <a:prstClr val="black"/>
                </a:solidFill>
                <a:latin typeface="Comic Sans MS" panose="030F0702030302020204" pitchFamily="66" charset="0"/>
              </a:rPr>
              <a:t> The sum of voltages around a </a:t>
            </a:r>
            <a:r>
              <a:rPr lang="en-US" altLang="en-US" sz="2400" b="1" dirty="0">
                <a:solidFill>
                  <a:srgbClr val="0000FF"/>
                </a:solidFill>
                <a:latin typeface="Comic Sans MS" panose="030F0702030302020204" pitchFamily="66" charset="0"/>
              </a:rPr>
              <a:t>closed loop</a:t>
            </a:r>
            <a:r>
              <a:rPr lang="en-US" altLang="en-US" sz="2400" dirty="0">
                <a:solidFill>
                  <a:prstClr val="black"/>
                </a:solidFill>
                <a:latin typeface="Comic Sans MS" panose="030F0702030302020204" pitchFamily="66" charset="0"/>
              </a:rPr>
              <a:t> is zero.</a:t>
            </a:r>
          </a:p>
        </p:txBody>
      </p:sp>
      <p:grpSp>
        <p:nvGrpSpPr>
          <p:cNvPr id="48136" name="Group 7"/>
          <p:cNvGrpSpPr>
            <a:grpSpLocks/>
          </p:cNvGrpSpPr>
          <p:nvPr/>
        </p:nvGrpSpPr>
        <p:grpSpPr bwMode="auto">
          <a:xfrm>
            <a:off x="1876425" y="2492896"/>
            <a:ext cx="4794250" cy="1597025"/>
            <a:chOff x="1182" y="1849"/>
            <a:chExt cx="3020" cy="1006"/>
          </a:xfrm>
        </p:grpSpPr>
        <p:sp>
          <p:nvSpPr>
            <p:cNvPr id="48142" name="Oval 8"/>
            <p:cNvSpPr>
              <a:spLocks noChangeArrowheads="1"/>
            </p:cNvSpPr>
            <p:nvPr/>
          </p:nvSpPr>
          <p:spPr bwMode="auto">
            <a:xfrm>
              <a:off x="1381" y="2329"/>
              <a:ext cx="384" cy="38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48143" name="Line 9"/>
            <p:cNvSpPr>
              <a:spLocks noChangeShapeType="1"/>
            </p:cNvSpPr>
            <p:nvPr/>
          </p:nvSpPr>
          <p:spPr bwMode="auto">
            <a:xfrm>
              <a:off x="1581" y="1921"/>
              <a:ext cx="3" cy="41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8144" name="Line 10"/>
            <p:cNvSpPr>
              <a:spLocks noChangeShapeType="1"/>
            </p:cNvSpPr>
            <p:nvPr/>
          </p:nvSpPr>
          <p:spPr bwMode="auto">
            <a:xfrm flipV="1">
              <a:off x="1581" y="2722"/>
              <a:ext cx="0" cy="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8145" name="Line 11"/>
            <p:cNvSpPr>
              <a:spLocks noChangeShapeType="1"/>
            </p:cNvSpPr>
            <p:nvPr/>
          </p:nvSpPr>
          <p:spPr bwMode="auto">
            <a:xfrm>
              <a:off x="1577" y="1918"/>
              <a:ext cx="10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8146" name="Line 12"/>
            <p:cNvSpPr>
              <a:spLocks noChangeShapeType="1"/>
            </p:cNvSpPr>
            <p:nvPr/>
          </p:nvSpPr>
          <p:spPr bwMode="auto">
            <a:xfrm>
              <a:off x="3170" y="1918"/>
              <a:ext cx="9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148493" name="Rectangle 13"/>
            <p:cNvSpPr>
              <a:spLocks noChangeArrowheads="1"/>
            </p:cNvSpPr>
            <p:nvPr/>
          </p:nvSpPr>
          <p:spPr bwMode="auto">
            <a:xfrm rot="-5400000">
              <a:off x="3243" y="2392"/>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en-US" altLang="en-US" sz="2400"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48148" name="Line 14"/>
            <p:cNvSpPr>
              <a:spLocks noChangeShapeType="1"/>
            </p:cNvSpPr>
            <p:nvPr/>
          </p:nvSpPr>
          <p:spPr bwMode="auto">
            <a:xfrm flipV="1">
              <a:off x="3515" y="2729"/>
              <a:ext cx="0" cy="1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8149" name="Line 15"/>
            <p:cNvSpPr>
              <a:spLocks noChangeShapeType="1"/>
            </p:cNvSpPr>
            <p:nvPr/>
          </p:nvSpPr>
          <p:spPr bwMode="auto">
            <a:xfrm>
              <a:off x="3515" y="1925"/>
              <a:ext cx="0" cy="2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148496" name="Rectangle 16"/>
            <p:cNvSpPr>
              <a:spLocks noChangeArrowheads="1"/>
            </p:cNvSpPr>
            <p:nvPr/>
          </p:nvSpPr>
          <p:spPr bwMode="auto">
            <a:xfrm rot="-5400000">
              <a:off x="3864" y="2395"/>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en-US" altLang="en-US" sz="2400"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48497" name="Rectangle 17"/>
            <p:cNvSpPr>
              <a:spLocks noChangeArrowheads="1"/>
            </p:cNvSpPr>
            <p:nvPr/>
          </p:nvSpPr>
          <p:spPr bwMode="auto">
            <a:xfrm rot="-5400000">
              <a:off x="3866" y="2396"/>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en-US" altLang="en-US" sz="2400"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48152" name="Line 18"/>
            <p:cNvSpPr>
              <a:spLocks noChangeShapeType="1"/>
            </p:cNvSpPr>
            <p:nvPr/>
          </p:nvSpPr>
          <p:spPr bwMode="auto">
            <a:xfrm flipH="1">
              <a:off x="4139" y="1915"/>
              <a:ext cx="4" cy="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8153" name="Line 19"/>
            <p:cNvSpPr>
              <a:spLocks noChangeShapeType="1"/>
            </p:cNvSpPr>
            <p:nvPr/>
          </p:nvSpPr>
          <p:spPr bwMode="auto">
            <a:xfrm flipH="1" flipV="1">
              <a:off x="4142" y="2738"/>
              <a:ext cx="3" cy="1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8154" name="Line 20"/>
            <p:cNvSpPr>
              <a:spLocks noChangeShapeType="1"/>
            </p:cNvSpPr>
            <p:nvPr/>
          </p:nvSpPr>
          <p:spPr bwMode="auto">
            <a:xfrm>
              <a:off x="1576" y="2848"/>
              <a:ext cx="25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8155" name="Line 21"/>
            <p:cNvSpPr>
              <a:spLocks noChangeShapeType="1"/>
            </p:cNvSpPr>
            <p:nvPr/>
          </p:nvSpPr>
          <p:spPr bwMode="auto">
            <a:xfrm flipV="1">
              <a:off x="1580" y="27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148502" name="Rectangle 22"/>
            <p:cNvSpPr>
              <a:spLocks noChangeArrowheads="1"/>
            </p:cNvSpPr>
            <p:nvPr/>
          </p:nvSpPr>
          <p:spPr bwMode="auto">
            <a:xfrm>
              <a:off x="2630" y="1849"/>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sz="2400"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nvGrpSpPr>
            <p:cNvPr id="48157" name="Group 23"/>
            <p:cNvGrpSpPr>
              <a:grpSpLocks/>
            </p:cNvGrpSpPr>
            <p:nvPr/>
          </p:nvGrpSpPr>
          <p:grpSpPr bwMode="auto">
            <a:xfrm>
              <a:off x="1478" y="2298"/>
              <a:ext cx="246" cy="352"/>
              <a:chOff x="646" y="2618"/>
              <a:chExt cx="246" cy="352"/>
            </a:xfrm>
          </p:grpSpPr>
          <p:sp>
            <p:nvSpPr>
              <p:cNvPr id="148504" name="Text Box 24"/>
              <p:cNvSpPr txBox="1">
                <a:spLocks noChangeArrowheads="1"/>
              </p:cNvSpPr>
              <p:nvPr/>
            </p:nvSpPr>
            <p:spPr bwMode="auto">
              <a:xfrm>
                <a:off x="646" y="2618"/>
                <a:ext cx="24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400"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p>
            </p:txBody>
          </p:sp>
          <p:sp>
            <p:nvSpPr>
              <p:cNvPr id="148505" name="Text Box 25"/>
              <p:cNvSpPr txBox="1">
                <a:spLocks noChangeArrowheads="1"/>
              </p:cNvSpPr>
              <p:nvPr/>
            </p:nvSpPr>
            <p:spPr bwMode="auto">
              <a:xfrm>
                <a:off x="646" y="2682"/>
                <a:ext cx="21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400"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_</a:t>
                </a:r>
              </a:p>
            </p:txBody>
          </p:sp>
        </p:grpSp>
        <p:sp>
          <p:nvSpPr>
            <p:cNvPr id="148506" name="Text Box 26"/>
            <p:cNvSpPr txBox="1">
              <a:spLocks noChangeArrowheads="1"/>
            </p:cNvSpPr>
            <p:nvPr/>
          </p:nvSpPr>
          <p:spPr bwMode="auto">
            <a:xfrm>
              <a:off x="2534" y="1977"/>
              <a:ext cx="71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b="1"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a:t>
              </a:r>
              <a:r>
                <a:rPr lang="en-US" altLang="en-US" sz="2400" b="1" i="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en-US" altLang="en-US" b="1" i="1" baseline="-2500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i="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p:txBody>
        </p:sp>
        <p:sp>
          <p:nvSpPr>
            <p:cNvPr id="148507" name="Text Box 27"/>
            <p:cNvSpPr txBox="1">
              <a:spLocks noChangeArrowheads="1"/>
            </p:cNvSpPr>
            <p:nvPr/>
          </p:nvSpPr>
          <p:spPr bwMode="auto">
            <a:xfrm>
              <a:off x="3198" y="2160"/>
              <a:ext cx="304"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a:p>
              <a:pPr>
                <a:defRPr/>
              </a:pPr>
              <a:r>
                <a:rPr lang="en-US" altLang="en-US" b="1"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a:t>
              </a:r>
              <a:r>
                <a:rPr lang="en-US" altLang="en-US" sz="2400" b="1" i="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3</a:t>
              </a:r>
            </a:p>
            <a:p>
              <a:pPr>
                <a:defRPr/>
              </a:pPr>
              <a:r>
                <a:rPr lang="en-US" altLang="en-US" i="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p:txBody>
        </p:sp>
        <p:sp>
          <p:nvSpPr>
            <p:cNvPr id="148508" name="Text Box 28"/>
            <p:cNvSpPr txBox="1">
              <a:spLocks noChangeArrowheads="1"/>
            </p:cNvSpPr>
            <p:nvPr/>
          </p:nvSpPr>
          <p:spPr bwMode="auto">
            <a:xfrm>
              <a:off x="3814" y="2160"/>
              <a:ext cx="304"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a:p>
              <a:pPr>
                <a:defRPr/>
              </a:pPr>
              <a:r>
                <a:rPr lang="en-US" altLang="en-US" b="1"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a:t>
              </a:r>
              <a:r>
                <a:rPr lang="en-US" altLang="en-US" sz="2400" b="1" i="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4</a:t>
              </a:r>
            </a:p>
            <a:p>
              <a:pPr>
                <a:defRPr/>
              </a:pPr>
              <a:r>
                <a:rPr lang="en-US" altLang="en-US" i="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p:txBody>
        </p:sp>
        <p:sp>
          <p:nvSpPr>
            <p:cNvPr id="148509" name="Text Box 29"/>
            <p:cNvSpPr txBox="1">
              <a:spLocks noChangeArrowheads="1"/>
            </p:cNvSpPr>
            <p:nvPr/>
          </p:nvSpPr>
          <p:spPr bwMode="auto">
            <a:xfrm>
              <a:off x="1182" y="2160"/>
              <a:ext cx="304"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a:p>
              <a:pPr>
                <a:defRPr/>
              </a:pPr>
              <a:r>
                <a:rPr lang="en-US" altLang="en-US" b="1"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a:t>
              </a:r>
              <a:r>
                <a:rPr lang="en-US" altLang="en-US" sz="2400" b="1" i="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a:t>
              </a:r>
            </a:p>
            <a:p>
              <a:pPr>
                <a:defRPr/>
              </a:pPr>
              <a:r>
                <a:rPr lang="en-US" altLang="en-US" i="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p:txBody>
        </p:sp>
      </p:grpSp>
      <p:grpSp>
        <p:nvGrpSpPr>
          <p:cNvPr id="48137" name="Group 30"/>
          <p:cNvGrpSpPr>
            <a:grpSpLocks/>
          </p:cNvGrpSpPr>
          <p:nvPr/>
        </p:nvGrpSpPr>
        <p:grpSpPr bwMode="auto">
          <a:xfrm>
            <a:off x="2463800" y="2567508"/>
            <a:ext cx="3175000" cy="1562100"/>
            <a:chOff x="1552" y="1896"/>
            <a:chExt cx="2000" cy="984"/>
          </a:xfrm>
        </p:grpSpPr>
        <p:sp>
          <p:nvSpPr>
            <p:cNvPr id="48140" name="Oval 31"/>
            <p:cNvSpPr>
              <a:spLocks noChangeArrowheads="1"/>
            </p:cNvSpPr>
            <p:nvPr/>
          </p:nvSpPr>
          <p:spPr bwMode="auto">
            <a:xfrm>
              <a:off x="1552" y="1896"/>
              <a:ext cx="64" cy="64"/>
            </a:xfrm>
            <a:prstGeom prst="ellipse">
              <a:avLst/>
            </a:prstGeom>
            <a:solidFill>
              <a:schemeClr val="tx1"/>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48141" name="Oval 32"/>
            <p:cNvSpPr>
              <a:spLocks noChangeArrowheads="1"/>
            </p:cNvSpPr>
            <p:nvPr/>
          </p:nvSpPr>
          <p:spPr bwMode="auto">
            <a:xfrm>
              <a:off x="3488" y="2816"/>
              <a:ext cx="64" cy="64"/>
            </a:xfrm>
            <a:prstGeom prst="ellipse">
              <a:avLst/>
            </a:prstGeom>
            <a:solidFill>
              <a:schemeClr val="tx1"/>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grpSp>
      <p:sp>
        <p:nvSpPr>
          <p:cNvPr id="48138" name="Arc 33"/>
          <p:cNvSpPr>
            <a:spLocks/>
          </p:cNvSpPr>
          <p:nvPr/>
        </p:nvSpPr>
        <p:spPr bwMode="auto">
          <a:xfrm>
            <a:off x="3141663" y="3029471"/>
            <a:ext cx="1689100" cy="823912"/>
          </a:xfrm>
          <a:custGeom>
            <a:avLst/>
            <a:gdLst>
              <a:gd name="T0" fmla="*/ 771903 w 43200"/>
              <a:gd name="T1" fmla="*/ 823912 h 43120"/>
              <a:gd name="T2" fmla="*/ 1453525 w 43200"/>
              <a:gd name="T3" fmla="*/ 698682 h 43120"/>
              <a:gd name="T4" fmla="*/ 844550 w 43200"/>
              <a:gd name="T5" fmla="*/ 412720 h 43120"/>
              <a:gd name="T6" fmla="*/ 0 60000 65536"/>
              <a:gd name="T7" fmla="*/ 0 60000 65536"/>
              <a:gd name="T8" fmla="*/ 0 60000 65536"/>
            </a:gdLst>
            <a:ahLst/>
            <a:cxnLst>
              <a:cxn ang="T6">
                <a:pos x="T0" y="T1"/>
              </a:cxn>
              <a:cxn ang="T7">
                <a:pos x="T2" y="T3"/>
              </a:cxn>
              <a:cxn ang="T8">
                <a:pos x="T4" y="T5"/>
              </a:cxn>
            </a:cxnLst>
            <a:rect l="0" t="0" r="r" b="b"/>
            <a:pathLst>
              <a:path w="43200" h="43120" fill="none" extrusionOk="0">
                <a:moveTo>
                  <a:pt x="19742" y="43119"/>
                </a:moveTo>
                <a:cubicBezTo>
                  <a:pt x="8574" y="42155"/>
                  <a:pt x="0" y="32809"/>
                  <a:pt x="0" y="21600"/>
                </a:cubicBezTo>
                <a:cubicBezTo>
                  <a:pt x="0" y="9670"/>
                  <a:pt x="9670" y="0"/>
                  <a:pt x="21600" y="0"/>
                </a:cubicBezTo>
                <a:cubicBezTo>
                  <a:pt x="33529" y="0"/>
                  <a:pt x="43200" y="9670"/>
                  <a:pt x="43200" y="21600"/>
                </a:cubicBezTo>
                <a:cubicBezTo>
                  <a:pt x="43200" y="27179"/>
                  <a:pt x="41040" y="32542"/>
                  <a:pt x="37174" y="36565"/>
                </a:cubicBezTo>
              </a:path>
              <a:path w="43200" h="43120" stroke="0" extrusionOk="0">
                <a:moveTo>
                  <a:pt x="19742" y="43119"/>
                </a:moveTo>
                <a:cubicBezTo>
                  <a:pt x="8574" y="42155"/>
                  <a:pt x="0" y="32809"/>
                  <a:pt x="0" y="21600"/>
                </a:cubicBezTo>
                <a:cubicBezTo>
                  <a:pt x="0" y="9670"/>
                  <a:pt x="9670" y="0"/>
                  <a:pt x="21600" y="0"/>
                </a:cubicBezTo>
                <a:cubicBezTo>
                  <a:pt x="33529" y="0"/>
                  <a:pt x="43200" y="9670"/>
                  <a:pt x="43200" y="21600"/>
                </a:cubicBezTo>
                <a:cubicBezTo>
                  <a:pt x="43200" y="27179"/>
                  <a:pt x="41040" y="32542"/>
                  <a:pt x="37174" y="36565"/>
                </a:cubicBezTo>
                <a:lnTo>
                  <a:pt x="21600" y="21600"/>
                </a:lnTo>
                <a:lnTo>
                  <a:pt x="19742" y="43119"/>
                </a:lnTo>
                <a:close/>
              </a:path>
            </a:pathLst>
          </a:custGeom>
          <a:noFill/>
          <a:ln w="38100">
            <a:solidFill>
              <a:srgbClr val="990000"/>
            </a:solidFill>
            <a:round/>
            <a:headEn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Tree>
    <p:extLst>
      <p:ext uri="{BB962C8B-B14F-4D97-AF65-F5344CB8AC3E}">
        <p14:creationId xmlns:p14="http://schemas.microsoft.com/office/powerpoint/2010/main" val="3048689980"/>
      </p:ext>
    </p:extLst>
  </p:cSld>
  <p:clrMapOvr>
    <a:masterClrMapping/>
  </p:clrMapOvr>
  <p:transition>
    <p:plus/>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xfrm>
            <a:off x="179388" y="188913"/>
            <a:ext cx="7129462" cy="646112"/>
          </a:xfrm>
          <a:extLst>
            <a:ext uri="{91240B29-F687-4F45-9708-019B960494DF}">
              <a14:hiddenLine xmlns:a14="http://schemas.microsoft.com/office/drawing/2010/main" w="9525">
                <a:solidFill>
                  <a:srgbClr val="990000"/>
                </a:solidFill>
                <a:miter lim="800000"/>
                <a:headEnd/>
                <a:tailEnd/>
              </a14:hiddenLine>
            </a:ext>
          </a:extLst>
        </p:spPr>
        <p:txBody>
          <a:bodyPr>
            <a:normAutofit fontScale="90000"/>
          </a:bodyPr>
          <a:lstStyle/>
          <a:p>
            <a:pPr eaLnBrk="1" hangingPunct="1"/>
            <a:r>
              <a:rPr lang="en-US" altLang="en-US" sz="3200" b="1" dirty="0">
                <a:solidFill>
                  <a:srgbClr val="990000"/>
                </a:solidFill>
              </a:rPr>
              <a:t>Using the Formal Definition of KVL</a:t>
            </a:r>
          </a:p>
        </p:txBody>
      </p:sp>
      <p:sp>
        <p:nvSpPr>
          <p:cNvPr id="49154" name="Slide Number Placeholder 4"/>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16EAF8C3-35CA-4161-95C8-83E4F6711AA3}" type="slidenum">
              <a:rPr lang="en-GB" altLang="en-US" sz="1400">
                <a:solidFill>
                  <a:prstClr val="black"/>
                </a:solidFill>
                <a:latin typeface="Comic Sans MS" panose="030F0702030302020204" pitchFamily="66" charset="0"/>
              </a:rPr>
              <a:pPr/>
              <a:t>29</a:t>
            </a:fld>
            <a:endParaRPr lang="en-GB" altLang="en-US" sz="1400" dirty="0">
              <a:solidFill>
                <a:prstClr val="black"/>
              </a:solidFill>
              <a:latin typeface="Comic Sans MS" panose="030F0702030302020204" pitchFamily="66" charset="0"/>
            </a:endParaRPr>
          </a:p>
        </p:txBody>
      </p:sp>
      <p:grpSp>
        <p:nvGrpSpPr>
          <p:cNvPr id="49156" name="Group 3"/>
          <p:cNvGrpSpPr>
            <a:grpSpLocks/>
          </p:cNvGrpSpPr>
          <p:nvPr/>
        </p:nvGrpSpPr>
        <p:grpSpPr bwMode="auto">
          <a:xfrm>
            <a:off x="1876426" y="3643309"/>
            <a:ext cx="4794250" cy="2022472"/>
            <a:chOff x="1182" y="1751"/>
            <a:chExt cx="3020" cy="1274"/>
          </a:xfrm>
        </p:grpSpPr>
        <p:grpSp>
          <p:nvGrpSpPr>
            <p:cNvPr id="49167" name="Group 4"/>
            <p:cNvGrpSpPr>
              <a:grpSpLocks/>
            </p:cNvGrpSpPr>
            <p:nvPr/>
          </p:nvGrpSpPr>
          <p:grpSpPr bwMode="auto">
            <a:xfrm>
              <a:off x="1182" y="1849"/>
              <a:ext cx="3020" cy="1006"/>
              <a:chOff x="1182" y="1849"/>
              <a:chExt cx="3020" cy="1006"/>
            </a:xfrm>
          </p:grpSpPr>
          <p:sp>
            <p:nvSpPr>
              <p:cNvPr id="49172" name="Oval 5"/>
              <p:cNvSpPr>
                <a:spLocks noChangeArrowheads="1"/>
              </p:cNvSpPr>
              <p:nvPr/>
            </p:nvSpPr>
            <p:spPr bwMode="auto">
              <a:xfrm>
                <a:off x="1381" y="2329"/>
                <a:ext cx="384" cy="38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49173" name="Line 6"/>
              <p:cNvSpPr>
                <a:spLocks noChangeShapeType="1"/>
              </p:cNvSpPr>
              <p:nvPr/>
            </p:nvSpPr>
            <p:spPr bwMode="auto">
              <a:xfrm>
                <a:off x="1581" y="1921"/>
                <a:ext cx="3" cy="41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9174" name="Line 7"/>
              <p:cNvSpPr>
                <a:spLocks noChangeShapeType="1"/>
              </p:cNvSpPr>
              <p:nvPr/>
            </p:nvSpPr>
            <p:spPr bwMode="auto">
              <a:xfrm flipV="1">
                <a:off x="1581" y="2722"/>
                <a:ext cx="0" cy="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9175" name="Line 8"/>
              <p:cNvSpPr>
                <a:spLocks noChangeShapeType="1"/>
              </p:cNvSpPr>
              <p:nvPr/>
            </p:nvSpPr>
            <p:spPr bwMode="auto">
              <a:xfrm>
                <a:off x="1577" y="1918"/>
                <a:ext cx="10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9176" name="Line 9"/>
              <p:cNvSpPr>
                <a:spLocks noChangeShapeType="1"/>
              </p:cNvSpPr>
              <p:nvPr/>
            </p:nvSpPr>
            <p:spPr bwMode="auto">
              <a:xfrm>
                <a:off x="3170" y="1918"/>
                <a:ext cx="9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9177" name="Rectangle 10"/>
              <p:cNvSpPr>
                <a:spLocks noChangeArrowheads="1"/>
              </p:cNvSpPr>
              <p:nvPr/>
            </p:nvSpPr>
            <p:spPr bwMode="auto">
              <a:xfrm rot="-5400000">
                <a:off x="3243" y="2392"/>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49178" name="Line 11"/>
              <p:cNvSpPr>
                <a:spLocks noChangeShapeType="1"/>
              </p:cNvSpPr>
              <p:nvPr/>
            </p:nvSpPr>
            <p:spPr bwMode="auto">
              <a:xfrm flipV="1">
                <a:off x="3515" y="2729"/>
                <a:ext cx="0" cy="1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9179" name="Line 12"/>
              <p:cNvSpPr>
                <a:spLocks noChangeShapeType="1"/>
              </p:cNvSpPr>
              <p:nvPr/>
            </p:nvSpPr>
            <p:spPr bwMode="auto">
              <a:xfrm>
                <a:off x="3515" y="1925"/>
                <a:ext cx="0" cy="2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9180" name="Rectangle 13"/>
              <p:cNvSpPr>
                <a:spLocks noChangeArrowheads="1"/>
              </p:cNvSpPr>
              <p:nvPr/>
            </p:nvSpPr>
            <p:spPr bwMode="auto">
              <a:xfrm rot="-5400000">
                <a:off x="3864" y="2395"/>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49181" name="Rectangle 14"/>
              <p:cNvSpPr>
                <a:spLocks noChangeArrowheads="1"/>
              </p:cNvSpPr>
              <p:nvPr/>
            </p:nvSpPr>
            <p:spPr bwMode="auto">
              <a:xfrm rot="-5400000">
                <a:off x="3866" y="2396"/>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49182" name="Line 15"/>
              <p:cNvSpPr>
                <a:spLocks noChangeShapeType="1"/>
              </p:cNvSpPr>
              <p:nvPr/>
            </p:nvSpPr>
            <p:spPr bwMode="auto">
              <a:xfrm flipH="1">
                <a:off x="4139" y="1915"/>
                <a:ext cx="4" cy="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9183" name="Line 16"/>
              <p:cNvSpPr>
                <a:spLocks noChangeShapeType="1"/>
              </p:cNvSpPr>
              <p:nvPr/>
            </p:nvSpPr>
            <p:spPr bwMode="auto">
              <a:xfrm flipH="1" flipV="1">
                <a:off x="4142" y="2738"/>
                <a:ext cx="3" cy="1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9184" name="Line 17"/>
              <p:cNvSpPr>
                <a:spLocks noChangeShapeType="1"/>
              </p:cNvSpPr>
              <p:nvPr/>
            </p:nvSpPr>
            <p:spPr bwMode="auto">
              <a:xfrm>
                <a:off x="1576" y="2848"/>
                <a:ext cx="25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9185" name="Line 18"/>
              <p:cNvSpPr>
                <a:spLocks noChangeShapeType="1"/>
              </p:cNvSpPr>
              <p:nvPr/>
            </p:nvSpPr>
            <p:spPr bwMode="auto">
              <a:xfrm flipV="1">
                <a:off x="1580" y="27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9186" name="Rectangle 19"/>
              <p:cNvSpPr>
                <a:spLocks noChangeArrowheads="1"/>
              </p:cNvSpPr>
              <p:nvPr/>
            </p:nvSpPr>
            <p:spPr bwMode="auto">
              <a:xfrm>
                <a:off x="2630" y="1849"/>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grpSp>
            <p:nvGrpSpPr>
              <p:cNvPr id="49187" name="Group 20"/>
              <p:cNvGrpSpPr>
                <a:grpSpLocks/>
              </p:cNvGrpSpPr>
              <p:nvPr/>
            </p:nvGrpSpPr>
            <p:grpSpPr bwMode="auto">
              <a:xfrm>
                <a:off x="1478" y="2327"/>
                <a:ext cx="217" cy="316"/>
                <a:chOff x="646" y="2647"/>
                <a:chExt cx="217" cy="316"/>
              </a:xfrm>
            </p:grpSpPr>
            <p:sp>
              <p:nvSpPr>
                <p:cNvPr id="49192" name="Text Box 21"/>
                <p:cNvSpPr txBox="1">
                  <a:spLocks noChangeArrowheads="1"/>
                </p:cNvSpPr>
                <p:nvPr/>
              </p:nvSpPr>
              <p:spPr bwMode="auto">
                <a:xfrm>
                  <a:off x="646" y="2647"/>
                  <a:ext cx="19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a:t>
                  </a:r>
                </a:p>
              </p:txBody>
            </p:sp>
            <p:sp>
              <p:nvSpPr>
                <p:cNvPr id="49193" name="Text Box 22"/>
                <p:cNvSpPr txBox="1">
                  <a:spLocks noChangeArrowheads="1"/>
                </p:cNvSpPr>
                <p:nvPr/>
              </p:nvSpPr>
              <p:spPr bwMode="auto">
                <a:xfrm>
                  <a:off x="646" y="2711"/>
                  <a:ext cx="21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_</a:t>
                  </a:r>
                </a:p>
              </p:txBody>
            </p:sp>
          </p:grpSp>
          <p:sp>
            <p:nvSpPr>
              <p:cNvPr id="49188" name="Text Box 23"/>
              <p:cNvSpPr txBox="1">
                <a:spLocks noChangeArrowheads="1"/>
              </p:cNvSpPr>
              <p:nvPr/>
            </p:nvSpPr>
            <p:spPr bwMode="auto">
              <a:xfrm>
                <a:off x="2534" y="1991"/>
                <a:ext cx="69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i="1">
                    <a:solidFill>
                      <a:prstClr val="black"/>
                    </a:solidFill>
                    <a:latin typeface="Comic Sans MS" panose="030F0702030302020204" pitchFamily="66" charset="0"/>
                  </a:rPr>
                  <a:t>+    </a:t>
                </a:r>
                <a:r>
                  <a:rPr lang="en-US" altLang="en-US" sz="1800" b="1" i="1">
                    <a:solidFill>
                      <a:prstClr val="black"/>
                    </a:solidFill>
                    <a:latin typeface="Comic Sans MS" panose="030F0702030302020204" pitchFamily="66" charset="0"/>
                  </a:rPr>
                  <a:t>v</a:t>
                </a:r>
                <a:r>
                  <a:rPr lang="en-US" altLang="en-US" sz="1800" b="1" i="1" baseline="-25000">
                    <a:solidFill>
                      <a:prstClr val="black"/>
                    </a:solidFill>
                    <a:latin typeface="Comic Sans MS" panose="030F0702030302020204" pitchFamily="66" charset="0"/>
                  </a:rPr>
                  <a:t>2</a:t>
                </a:r>
                <a:r>
                  <a:rPr lang="en-US" altLang="en-US" sz="1800" b="1" baseline="-25000">
                    <a:solidFill>
                      <a:srgbClr val="0000FF"/>
                    </a:solidFill>
                    <a:latin typeface="Comic Sans MS" panose="030F0702030302020204" pitchFamily="66" charset="0"/>
                  </a:rPr>
                  <a:t> </a:t>
                </a:r>
                <a:r>
                  <a:rPr lang="en-US" altLang="en-US" sz="1800" baseline="-25000">
                    <a:solidFill>
                      <a:prstClr val="black"/>
                    </a:solidFill>
                    <a:latin typeface="Comic Sans MS" panose="030F0702030302020204" pitchFamily="66" charset="0"/>
                  </a:rPr>
                  <a:t>  </a:t>
                </a:r>
                <a:r>
                  <a:rPr lang="en-US" altLang="en-US" sz="1800">
                    <a:solidFill>
                      <a:prstClr val="black"/>
                    </a:solidFill>
                    <a:latin typeface="Comic Sans MS" panose="030F0702030302020204" pitchFamily="66" charset="0"/>
                    <a:cs typeface="Times New Roman" panose="02020603050405020304" pitchFamily="18" charset="0"/>
                  </a:rPr>
                  <a:t>–</a:t>
                </a:r>
                <a:r>
                  <a:rPr lang="en-US" altLang="en-US" sz="1800">
                    <a:solidFill>
                      <a:prstClr val="black"/>
                    </a:solidFill>
                    <a:latin typeface="Comic Sans MS" panose="030F0702030302020204" pitchFamily="66" charset="0"/>
                  </a:rPr>
                  <a:t> </a:t>
                </a:r>
              </a:p>
            </p:txBody>
          </p:sp>
          <p:sp>
            <p:nvSpPr>
              <p:cNvPr id="49189" name="Text Box 24"/>
              <p:cNvSpPr txBox="1">
                <a:spLocks noChangeArrowheads="1"/>
              </p:cNvSpPr>
              <p:nvPr/>
            </p:nvSpPr>
            <p:spPr bwMode="auto">
              <a:xfrm>
                <a:off x="3198" y="2174"/>
                <a:ext cx="280" cy="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prstClr val="black"/>
                    </a:solidFill>
                    <a:latin typeface="Comic Sans MS" panose="030F0702030302020204" pitchFamily="66" charset="0"/>
                  </a:rPr>
                  <a:t>+  </a:t>
                </a:r>
              </a:p>
              <a:p>
                <a:r>
                  <a:rPr lang="en-US" altLang="en-US" sz="1800" b="1" i="1">
                    <a:solidFill>
                      <a:prstClr val="black"/>
                    </a:solidFill>
                    <a:latin typeface="Comic Sans MS" panose="030F0702030302020204" pitchFamily="66" charset="0"/>
                  </a:rPr>
                  <a:t>v</a:t>
                </a:r>
                <a:r>
                  <a:rPr lang="en-US" altLang="en-US" sz="1800" b="1" i="1" baseline="-25000">
                    <a:solidFill>
                      <a:prstClr val="black"/>
                    </a:solidFill>
                    <a:latin typeface="Comic Sans MS" panose="030F0702030302020204" pitchFamily="66" charset="0"/>
                  </a:rPr>
                  <a:t>3</a:t>
                </a:r>
              </a:p>
              <a:p>
                <a:r>
                  <a:rPr lang="en-US" altLang="en-US" sz="1800" baseline="-25000">
                    <a:solidFill>
                      <a:prstClr val="black"/>
                    </a:solidFill>
                    <a:latin typeface="Comic Sans MS" panose="030F0702030302020204" pitchFamily="66" charset="0"/>
                  </a:rPr>
                  <a:t> </a:t>
                </a:r>
                <a:r>
                  <a:rPr lang="en-US" altLang="en-US" sz="1800">
                    <a:solidFill>
                      <a:prstClr val="black"/>
                    </a:solidFill>
                    <a:latin typeface="Comic Sans MS" panose="030F0702030302020204" pitchFamily="66" charset="0"/>
                    <a:cs typeface="Times New Roman" panose="02020603050405020304" pitchFamily="18" charset="0"/>
                  </a:rPr>
                  <a:t>–</a:t>
                </a:r>
                <a:r>
                  <a:rPr lang="en-US" altLang="en-US" sz="1800">
                    <a:solidFill>
                      <a:prstClr val="black"/>
                    </a:solidFill>
                    <a:latin typeface="Comic Sans MS" panose="030F0702030302020204" pitchFamily="66" charset="0"/>
                  </a:rPr>
                  <a:t> </a:t>
                </a:r>
              </a:p>
            </p:txBody>
          </p:sp>
          <p:sp>
            <p:nvSpPr>
              <p:cNvPr id="49190" name="Text Box 25"/>
              <p:cNvSpPr txBox="1">
                <a:spLocks noChangeArrowheads="1"/>
              </p:cNvSpPr>
              <p:nvPr/>
            </p:nvSpPr>
            <p:spPr bwMode="auto">
              <a:xfrm>
                <a:off x="3814" y="2174"/>
                <a:ext cx="280" cy="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prstClr val="black"/>
                    </a:solidFill>
                    <a:latin typeface="Comic Sans MS" panose="030F0702030302020204" pitchFamily="66" charset="0"/>
                  </a:rPr>
                  <a:t>+  </a:t>
                </a:r>
              </a:p>
              <a:p>
                <a:r>
                  <a:rPr lang="en-US" altLang="en-US" sz="1800" b="1" i="1">
                    <a:solidFill>
                      <a:prstClr val="black"/>
                    </a:solidFill>
                    <a:latin typeface="Comic Sans MS" panose="030F0702030302020204" pitchFamily="66" charset="0"/>
                  </a:rPr>
                  <a:t>v</a:t>
                </a:r>
                <a:r>
                  <a:rPr lang="en-US" altLang="en-US" sz="1800" b="1" i="1" baseline="-25000">
                    <a:solidFill>
                      <a:prstClr val="black"/>
                    </a:solidFill>
                    <a:latin typeface="Comic Sans MS" panose="030F0702030302020204" pitchFamily="66" charset="0"/>
                  </a:rPr>
                  <a:t>4</a:t>
                </a:r>
              </a:p>
              <a:p>
                <a:r>
                  <a:rPr lang="en-US" altLang="en-US" sz="1800" baseline="-25000">
                    <a:solidFill>
                      <a:prstClr val="black"/>
                    </a:solidFill>
                    <a:latin typeface="Comic Sans MS" panose="030F0702030302020204" pitchFamily="66" charset="0"/>
                  </a:rPr>
                  <a:t> </a:t>
                </a:r>
                <a:r>
                  <a:rPr lang="en-US" altLang="en-US" sz="1800">
                    <a:solidFill>
                      <a:prstClr val="black"/>
                    </a:solidFill>
                    <a:latin typeface="Comic Sans MS" panose="030F0702030302020204" pitchFamily="66" charset="0"/>
                    <a:cs typeface="Times New Roman" panose="02020603050405020304" pitchFamily="18" charset="0"/>
                  </a:rPr>
                  <a:t>–</a:t>
                </a:r>
                <a:r>
                  <a:rPr lang="en-US" altLang="en-US" sz="1800">
                    <a:solidFill>
                      <a:prstClr val="black"/>
                    </a:solidFill>
                    <a:latin typeface="Comic Sans MS" panose="030F0702030302020204" pitchFamily="66" charset="0"/>
                  </a:rPr>
                  <a:t> </a:t>
                </a:r>
              </a:p>
            </p:txBody>
          </p:sp>
          <p:sp>
            <p:nvSpPr>
              <p:cNvPr id="49191" name="Text Box 26"/>
              <p:cNvSpPr txBox="1">
                <a:spLocks noChangeArrowheads="1"/>
              </p:cNvSpPr>
              <p:nvPr/>
            </p:nvSpPr>
            <p:spPr bwMode="auto">
              <a:xfrm>
                <a:off x="1182" y="2174"/>
                <a:ext cx="280" cy="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prstClr val="black"/>
                    </a:solidFill>
                    <a:latin typeface="Comic Sans MS" panose="030F0702030302020204" pitchFamily="66" charset="0"/>
                  </a:rPr>
                  <a:t>+  </a:t>
                </a:r>
              </a:p>
              <a:p>
                <a:r>
                  <a:rPr lang="en-US" altLang="en-US" sz="1800" b="1" i="1">
                    <a:solidFill>
                      <a:prstClr val="black"/>
                    </a:solidFill>
                    <a:latin typeface="Comic Sans MS" panose="030F0702030302020204" pitchFamily="66" charset="0"/>
                  </a:rPr>
                  <a:t>v</a:t>
                </a:r>
                <a:r>
                  <a:rPr lang="en-US" altLang="en-US" sz="1800" b="1" baseline="-25000">
                    <a:solidFill>
                      <a:prstClr val="black"/>
                    </a:solidFill>
                    <a:latin typeface="Comic Sans MS" panose="030F0702030302020204" pitchFamily="66" charset="0"/>
                  </a:rPr>
                  <a:t>1</a:t>
                </a:r>
              </a:p>
              <a:p>
                <a:r>
                  <a:rPr lang="en-US" altLang="en-US" sz="1800" baseline="-25000">
                    <a:solidFill>
                      <a:prstClr val="black"/>
                    </a:solidFill>
                    <a:latin typeface="Comic Sans MS" panose="030F0702030302020204" pitchFamily="66" charset="0"/>
                  </a:rPr>
                  <a:t> </a:t>
                </a:r>
                <a:r>
                  <a:rPr lang="en-US" altLang="en-US" sz="1800">
                    <a:solidFill>
                      <a:prstClr val="black"/>
                    </a:solidFill>
                    <a:latin typeface="Comic Sans MS" panose="030F0702030302020204" pitchFamily="66" charset="0"/>
                    <a:cs typeface="Times New Roman" panose="02020603050405020304" pitchFamily="18" charset="0"/>
                  </a:rPr>
                  <a:t>–</a:t>
                </a:r>
                <a:r>
                  <a:rPr lang="en-US" altLang="en-US" sz="1800">
                    <a:solidFill>
                      <a:prstClr val="black"/>
                    </a:solidFill>
                    <a:latin typeface="Comic Sans MS" panose="030F0702030302020204" pitchFamily="66" charset="0"/>
                  </a:rPr>
                  <a:t> </a:t>
                </a:r>
              </a:p>
            </p:txBody>
          </p:sp>
        </p:grpSp>
        <p:grpSp>
          <p:nvGrpSpPr>
            <p:cNvPr id="49168" name="Group 27"/>
            <p:cNvGrpSpPr>
              <a:grpSpLocks/>
            </p:cNvGrpSpPr>
            <p:nvPr/>
          </p:nvGrpSpPr>
          <p:grpSpPr bwMode="auto">
            <a:xfrm>
              <a:off x="1552" y="1751"/>
              <a:ext cx="2000" cy="1274"/>
              <a:chOff x="1552" y="1751"/>
              <a:chExt cx="2000" cy="1274"/>
            </a:xfrm>
          </p:grpSpPr>
          <p:sp>
            <p:nvSpPr>
              <p:cNvPr id="49170" name="Oval 28"/>
              <p:cNvSpPr>
                <a:spLocks noChangeArrowheads="1"/>
              </p:cNvSpPr>
              <p:nvPr/>
            </p:nvSpPr>
            <p:spPr bwMode="auto">
              <a:xfrm>
                <a:off x="1552" y="1751"/>
                <a:ext cx="64" cy="354"/>
              </a:xfrm>
              <a:prstGeom prst="ellipse">
                <a:avLst/>
              </a:prstGeom>
              <a:solidFill>
                <a:schemeClr val="tx1"/>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49171" name="Oval 29"/>
              <p:cNvSpPr>
                <a:spLocks noChangeArrowheads="1"/>
              </p:cNvSpPr>
              <p:nvPr/>
            </p:nvSpPr>
            <p:spPr bwMode="auto">
              <a:xfrm>
                <a:off x="3488" y="2671"/>
                <a:ext cx="64" cy="354"/>
              </a:xfrm>
              <a:prstGeom prst="ellipse">
                <a:avLst/>
              </a:prstGeom>
              <a:solidFill>
                <a:schemeClr val="tx1"/>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grpSp>
        <p:sp>
          <p:nvSpPr>
            <p:cNvPr id="49169" name="Arc 30"/>
            <p:cNvSpPr>
              <a:spLocks/>
            </p:cNvSpPr>
            <p:nvPr/>
          </p:nvSpPr>
          <p:spPr bwMode="auto">
            <a:xfrm>
              <a:off x="1979" y="2330"/>
              <a:ext cx="1064" cy="233"/>
            </a:xfrm>
            <a:custGeom>
              <a:avLst/>
              <a:gdLst>
                <a:gd name="T0" fmla="*/ 486 w 43200"/>
                <a:gd name="T1" fmla="*/ 519 h 43120"/>
                <a:gd name="T2" fmla="*/ 916 w 43200"/>
                <a:gd name="T3" fmla="*/ 440 h 43120"/>
                <a:gd name="T4" fmla="*/ 532 w 43200"/>
                <a:gd name="T5" fmla="*/ 260 h 43120"/>
                <a:gd name="T6" fmla="*/ 0 60000 65536"/>
                <a:gd name="T7" fmla="*/ 0 60000 65536"/>
                <a:gd name="T8" fmla="*/ 0 60000 65536"/>
              </a:gdLst>
              <a:ahLst/>
              <a:cxnLst>
                <a:cxn ang="T6">
                  <a:pos x="T0" y="T1"/>
                </a:cxn>
                <a:cxn ang="T7">
                  <a:pos x="T2" y="T3"/>
                </a:cxn>
                <a:cxn ang="T8">
                  <a:pos x="T4" y="T5"/>
                </a:cxn>
              </a:cxnLst>
              <a:rect l="0" t="0" r="r" b="b"/>
              <a:pathLst>
                <a:path w="43200" h="43120" fill="none" extrusionOk="0">
                  <a:moveTo>
                    <a:pt x="19742" y="43119"/>
                  </a:moveTo>
                  <a:cubicBezTo>
                    <a:pt x="8574" y="42155"/>
                    <a:pt x="0" y="32809"/>
                    <a:pt x="0" y="21600"/>
                  </a:cubicBezTo>
                  <a:cubicBezTo>
                    <a:pt x="0" y="9670"/>
                    <a:pt x="9670" y="0"/>
                    <a:pt x="21600" y="0"/>
                  </a:cubicBezTo>
                  <a:cubicBezTo>
                    <a:pt x="33529" y="0"/>
                    <a:pt x="43200" y="9670"/>
                    <a:pt x="43200" y="21600"/>
                  </a:cubicBezTo>
                  <a:cubicBezTo>
                    <a:pt x="43200" y="27179"/>
                    <a:pt x="41040" y="32542"/>
                    <a:pt x="37174" y="36565"/>
                  </a:cubicBezTo>
                </a:path>
                <a:path w="43200" h="43120" stroke="0" extrusionOk="0">
                  <a:moveTo>
                    <a:pt x="19742" y="43119"/>
                  </a:moveTo>
                  <a:cubicBezTo>
                    <a:pt x="8574" y="42155"/>
                    <a:pt x="0" y="32809"/>
                    <a:pt x="0" y="21600"/>
                  </a:cubicBezTo>
                  <a:cubicBezTo>
                    <a:pt x="0" y="9670"/>
                    <a:pt x="9670" y="0"/>
                    <a:pt x="21600" y="0"/>
                  </a:cubicBezTo>
                  <a:cubicBezTo>
                    <a:pt x="33529" y="0"/>
                    <a:pt x="43200" y="9670"/>
                    <a:pt x="43200" y="21600"/>
                  </a:cubicBezTo>
                  <a:cubicBezTo>
                    <a:pt x="43200" y="27179"/>
                    <a:pt x="41040" y="32542"/>
                    <a:pt x="37174" y="36565"/>
                  </a:cubicBezTo>
                  <a:lnTo>
                    <a:pt x="21600" y="21600"/>
                  </a:lnTo>
                  <a:lnTo>
                    <a:pt x="19742" y="43119"/>
                  </a:lnTo>
                  <a:close/>
                </a:path>
              </a:pathLst>
            </a:custGeom>
            <a:noFill/>
            <a:ln w="38100">
              <a:solidFill>
                <a:srgbClr val="990000"/>
              </a:solidFill>
              <a:round/>
              <a:headEn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latin typeface="Comic Sans MS" panose="030F0702030302020204" pitchFamily="66" charset="0"/>
              </a:endParaRPr>
            </a:p>
          </p:txBody>
        </p:sp>
      </p:grpSp>
      <p:sp>
        <p:nvSpPr>
          <p:cNvPr id="149535" name="Text Box 31"/>
          <p:cNvSpPr txBox="1">
            <a:spLocks noChangeArrowheads="1"/>
          </p:cNvSpPr>
          <p:nvPr/>
        </p:nvSpPr>
        <p:spPr bwMode="auto">
          <a:xfrm>
            <a:off x="819150" y="1712913"/>
            <a:ext cx="661431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Tx/>
              <a:buChar char="•"/>
            </a:pPr>
            <a:r>
              <a:rPr lang="en-US" altLang="en-US" sz="1800" dirty="0">
                <a:solidFill>
                  <a:prstClr val="black"/>
                </a:solidFill>
                <a:latin typeface="Comic Sans MS" panose="030F0702030302020204" pitchFamily="66" charset="0"/>
              </a:rPr>
              <a:t> Sum the voltages </a:t>
            </a:r>
            <a:r>
              <a:rPr lang="tr-TR" altLang="en-US" sz="1800" dirty="0" err="1">
                <a:solidFill>
                  <a:prstClr val="black"/>
                </a:solidFill>
                <a:latin typeface="Comic Sans MS" panose="030F0702030302020204" pitchFamily="66" charset="0"/>
              </a:rPr>
              <a:t>that</a:t>
            </a:r>
            <a:r>
              <a:rPr lang="en-US" altLang="en-US" sz="1800" dirty="0">
                <a:solidFill>
                  <a:prstClr val="black"/>
                </a:solidFill>
                <a:latin typeface="Comic Sans MS" panose="030F0702030302020204" pitchFamily="66" charset="0"/>
              </a:rPr>
              <a:t> are encountered around the loop. </a:t>
            </a:r>
          </a:p>
        </p:txBody>
      </p:sp>
      <p:sp>
        <p:nvSpPr>
          <p:cNvPr id="149536" name="Text Box 32"/>
          <p:cNvSpPr txBox="1">
            <a:spLocks noChangeArrowheads="1"/>
          </p:cNvSpPr>
          <p:nvPr/>
        </p:nvSpPr>
        <p:spPr bwMode="auto">
          <a:xfrm>
            <a:off x="819150" y="1268413"/>
            <a:ext cx="5389617"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Tx/>
              <a:buChar char="•"/>
            </a:pPr>
            <a:r>
              <a:rPr lang="en-US" altLang="en-US" sz="1800">
                <a:solidFill>
                  <a:prstClr val="black"/>
                </a:solidFill>
                <a:latin typeface="Comic Sans MS" panose="030F0702030302020204" pitchFamily="66" charset="0"/>
              </a:rPr>
              <a:t> Define an arrow direction around a closed loop.</a:t>
            </a:r>
          </a:p>
        </p:txBody>
      </p:sp>
      <p:sp>
        <p:nvSpPr>
          <p:cNvPr id="149537" name="Text Box 33"/>
          <p:cNvSpPr txBox="1">
            <a:spLocks noChangeArrowheads="1"/>
          </p:cNvSpPr>
          <p:nvPr/>
        </p:nvSpPr>
        <p:spPr bwMode="auto">
          <a:xfrm>
            <a:off x="819150" y="2144713"/>
            <a:ext cx="7609776"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Tx/>
              <a:buChar char="•"/>
            </a:pPr>
            <a:r>
              <a:rPr lang="en-US" altLang="en-US" sz="1800">
                <a:solidFill>
                  <a:prstClr val="black"/>
                </a:solidFill>
                <a:latin typeface="Comic Sans MS" panose="030F0702030302020204" pitchFamily="66" charset="0"/>
              </a:rPr>
              <a:t> If the arrow first encounters a </a:t>
            </a:r>
            <a:r>
              <a:rPr lang="en-US" altLang="en-US" sz="1800" b="1">
                <a:solidFill>
                  <a:srgbClr val="0033CC"/>
                </a:solidFill>
                <a:latin typeface="Comic Sans MS" panose="030F0702030302020204" pitchFamily="66" charset="0"/>
              </a:rPr>
              <a:t>plus</a:t>
            </a:r>
            <a:r>
              <a:rPr lang="en-US" altLang="en-US" sz="1800">
                <a:solidFill>
                  <a:prstClr val="black"/>
                </a:solidFill>
                <a:latin typeface="Comic Sans MS" panose="030F0702030302020204" pitchFamily="66" charset="0"/>
              </a:rPr>
              <a:t> sign, enter that voltage with a </a:t>
            </a:r>
            <a:br>
              <a:rPr lang="en-US" altLang="en-US" sz="1800">
                <a:solidFill>
                  <a:prstClr val="black"/>
                </a:solidFill>
                <a:latin typeface="Comic Sans MS" panose="030F0702030302020204" pitchFamily="66" charset="0"/>
              </a:rPr>
            </a:br>
            <a:r>
              <a:rPr lang="en-US" altLang="en-US" sz="1800">
                <a:solidFill>
                  <a:prstClr val="black"/>
                </a:solidFill>
                <a:latin typeface="Comic Sans MS" panose="030F0702030302020204" pitchFamily="66" charset="0"/>
              </a:rPr>
              <a:t>(+) into the KVL equation.</a:t>
            </a:r>
          </a:p>
        </p:txBody>
      </p:sp>
      <p:sp>
        <p:nvSpPr>
          <p:cNvPr id="149538" name="Text Box 34"/>
          <p:cNvSpPr txBox="1">
            <a:spLocks noChangeArrowheads="1"/>
          </p:cNvSpPr>
          <p:nvPr/>
        </p:nvSpPr>
        <p:spPr bwMode="auto">
          <a:xfrm>
            <a:off x="819150" y="2919413"/>
            <a:ext cx="7787709"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Tx/>
              <a:buChar char="•"/>
            </a:pPr>
            <a:r>
              <a:rPr lang="en-US" altLang="en-US" sz="1800">
                <a:solidFill>
                  <a:prstClr val="black"/>
                </a:solidFill>
                <a:latin typeface="Comic Sans MS" panose="030F0702030302020204" pitchFamily="66" charset="0"/>
              </a:rPr>
              <a:t> If the arrow first encounters a </a:t>
            </a:r>
            <a:r>
              <a:rPr lang="en-US" altLang="en-US" sz="1800" b="1">
                <a:solidFill>
                  <a:srgbClr val="0033CC"/>
                </a:solidFill>
                <a:latin typeface="Comic Sans MS" panose="030F0702030302020204" pitchFamily="66" charset="0"/>
              </a:rPr>
              <a:t>minus</a:t>
            </a:r>
            <a:r>
              <a:rPr lang="en-US" altLang="en-US" sz="1800">
                <a:solidFill>
                  <a:prstClr val="black"/>
                </a:solidFill>
                <a:latin typeface="Comic Sans MS" panose="030F0702030302020204" pitchFamily="66" charset="0"/>
              </a:rPr>
              <a:t> sign, enter that voltage with a </a:t>
            </a:r>
            <a:br>
              <a:rPr lang="en-US" altLang="en-US" sz="1800">
                <a:solidFill>
                  <a:prstClr val="black"/>
                </a:solidFill>
                <a:latin typeface="Comic Sans MS" panose="030F0702030302020204" pitchFamily="66" charset="0"/>
              </a:rPr>
            </a:br>
            <a:r>
              <a:rPr lang="en-US" altLang="en-US" sz="1800">
                <a:solidFill>
                  <a:prstClr val="black"/>
                </a:solidFill>
                <a:latin typeface="Comic Sans MS" panose="030F0702030302020204" pitchFamily="66" charset="0"/>
              </a:rPr>
              <a:t> (</a:t>
            </a:r>
            <a:r>
              <a:rPr lang="en-US" altLang="en-US" sz="1800">
                <a:solidFill>
                  <a:prstClr val="black"/>
                </a:solidFill>
                <a:latin typeface="Comic Sans MS" panose="030F0702030302020204" pitchFamily="66" charset="0"/>
                <a:cs typeface="Times New Roman" panose="02020603050405020304" pitchFamily="18" charset="0"/>
              </a:rPr>
              <a:t>–</a:t>
            </a:r>
            <a:r>
              <a:rPr lang="en-US" altLang="en-US" sz="1800">
                <a:solidFill>
                  <a:prstClr val="black"/>
                </a:solidFill>
                <a:latin typeface="Comic Sans MS" panose="030F0702030302020204" pitchFamily="66" charset="0"/>
              </a:rPr>
              <a:t>) into the KVL equation.</a:t>
            </a:r>
          </a:p>
        </p:txBody>
      </p:sp>
      <p:sp>
        <p:nvSpPr>
          <p:cNvPr id="149539" name="Text Box 35"/>
          <p:cNvSpPr txBox="1">
            <a:spLocks noChangeArrowheads="1"/>
          </p:cNvSpPr>
          <p:nvPr/>
        </p:nvSpPr>
        <p:spPr bwMode="auto">
          <a:xfrm>
            <a:off x="1272639" y="5820846"/>
            <a:ext cx="2241319"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1800" dirty="0">
                <a:solidFill>
                  <a:srgbClr val="990000"/>
                </a:solidFill>
                <a:latin typeface="Comic Sans MS" panose="030F0702030302020204" pitchFamily="66" charset="0"/>
              </a:rPr>
              <a:t>For the </a:t>
            </a:r>
            <a:r>
              <a:rPr lang="tr-TR" altLang="en-US" sz="1800" dirty="0" err="1">
                <a:solidFill>
                  <a:srgbClr val="990000"/>
                </a:solidFill>
                <a:latin typeface="Comic Sans MS" panose="030F0702030302020204" pitchFamily="66" charset="0"/>
              </a:rPr>
              <a:t>inner</a:t>
            </a:r>
            <a:r>
              <a:rPr lang="tr-TR" altLang="en-US" sz="1800" dirty="0">
                <a:solidFill>
                  <a:srgbClr val="990000"/>
                </a:solidFill>
                <a:latin typeface="Comic Sans MS" panose="030F0702030302020204" pitchFamily="66" charset="0"/>
              </a:rPr>
              <a:t> </a:t>
            </a:r>
            <a:r>
              <a:rPr lang="tr-TR" altLang="en-US" sz="1800" dirty="0" err="1">
                <a:solidFill>
                  <a:srgbClr val="990000"/>
                </a:solidFill>
                <a:latin typeface="Comic Sans MS" panose="030F0702030302020204" pitchFamily="66" charset="0"/>
              </a:rPr>
              <a:t>loop</a:t>
            </a:r>
            <a:r>
              <a:rPr lang="en-US" altLang="en-US" sz="1800" dirty="0">
                <a:solidFill>
                  <a:srgbClr val="990000"/>
                </a:solidFill>
                <a:latin typeface="Comic Sans MS" panose="030F0702030302020204" pitchFamily="66" charset="0"/>
              </a:rPr>
              <a:t> :</a:t>
            </a:r>
          </a:p>
        </p:txBody>
      </p:sp>
      <p:sp>
        <p:nvSpPr>
          <p:cNvPr id="149540" name="Text Box 36"/>
          <p:cNvSpPr txBox="1">
            <a:spLocks noChangeArrowheads="1"/>
          </p:cNvSpPr>
          <p:nvPr/>
        </p:nvSpPr>
        <p:spPr bwMode="auto">
          <a:xfrm>
            <a:off x="3535363" y="5767388"/>
            <a:ext cx="2470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baseline="-25000" dirty="0">
                <a:solidFill>
                  <a:srgbClr val="990000"/>
                </a:solidFill>
                <a:latin typeface="Comic Sans MS" panose="030F0702030302020204" pitchFamily="66" charset="0"/>
              </a:rPr>
              <a:t> </a:t>
            </a:r>
            <a:r>
              <a:rPr lang="en-US" altLang="en-US" sz="2400" dirty="0">
                <a:solidFill>
                  <a:srgbClr val="990000"/>
                </a:solidFill>
                <a:latin typeface="Comic Sans MS" panose="030F0702030302020204" pitchFamily="66" charset="0"/>
                <a:cs typeface="Arial" panose="020B0604020202020204" pitchFamily="34" charset="0"/>
              </a:rPr>
              <a:t>–</a:t>
            </a:r>
            <a:r>
              <a:rPr lang="en-US" altLang="en-US" sz="2400" b="1" i="1" dirty="0">
                <a:solidFill>
                  <a:srgbClr val="990000"/>
                </a:solidFill>
                <a:latin typeface="Comic Sans MS" panose="030F0702030302020204" pitchFamily="66" charset="0"/>
              </a:rPr>
              <a:t>v</a:t>
            </a:r>
            <a:r>
              <a:rPr lang="en-US" altLang="en-US" sz="2400" b="1" baseline="-25000" dirty="0">
                <a:solidFill>
                  <a:srgbClr val="990000"/>
                </a:solidFill>
                <a:latin typeface="Comic Sans MS" panose="030F0702030302020204" pitchFamily="66" charset="0"/>
              </a:rPr>
              <a:t>1</a:t>
            </a:r>
            <a:r>
              <a:rPr lang="en-US" altLang="en-US" sz="2400" baseline="-25000" dirty="0">
                <a:solidFill>
                  <a:srgbClr val="990000"/>
                </a:solidFill>
                <a:latin typeface="Comic Sans MS" panose="030F0702030302020204" pitchFamily="66" charset="0"/>
              </a:rPr>
              <a:t> </a:t>
            </a:r>
            <a:r>
              <a:rPr lang="en-US" altLang="en-US" sz="2400" dirty="0">
                <a:solidFill>
                  <a:srgbClr val="990000"/>
                </a:solidFill>
                <a:latin typeface="Comic Sans MS" panose="030F0702030302020204" pitchFamily="66" charset="0"/>
                <a:cs typeface="Arial" panose="020B0604020202020204" pitchFamily="34" charset="0"/>
              </a:rPr>
              <a:t>+</a:t>
            </a:r>
            <a:r>
              <a:rPr lang="en-US" altLang="en-US" sz="2400" dirty="0">
                <a:solidFill>
                  <a:srgbClr val="990000"/>
                </a:solidFill>
                <a:latin typeface="Comic Sans MS" panose="030F0702030302020204" pitchFamily="66" charset="0"/>
              </a:rPr>
              <a:t> </a:t>
            </a:r>
            <a:r>
              <a:rPr lang="en-US" altLang="en-US" sz="2400" b="1" i="1" dirty="0">
                <a:solidFill>
                  <a:srgbClr val="990000"/>
                </a:solidFill>
                <a:latin typeface="Comic Sans MS" panose="030F0702030302020204" pitchFamily="66" charset="0"/>
              </a:rPr>
              <a:t>v</a:t>
            </a:r>
            <a:r>
              <a:rPr lang="en-US" altLang="en-US" sz="2400" b="1" baseline="-25000" dirty="0">
                <a:solidFill>
                  <a:srgbClr val="990000"/>
                </a:solidFill>
                <a:latin typeface="Comic Sans MS" panose="030F0702030302020204" pitchFamily="66" charset="0"/>
              </a:rPr>
              <a:t>2</a:t>
            </a:r>
            <a:r>
              <a:rPr lang="en-US" altLang="en-US" sz="2400" b="1" dirty="0">
                <a:solidFill>
                  <a:srgbClr val="990000"/>
                </a:solidFill>
                <a:latin typeface="Comic Sans MS" panose="030F0702030302020204" pitchFamily="66" charset="0"/>
              </a:rPr>
              <a:t> </a:t>
            </a:r>
            <a:r>
              <a:rPr lang="en-US" altLang="en-US" sz="2400" dirty="0">
                <a:solidFill>
                  <a:srgbClr val="990000"/>
                </a:solidFill>
                <a:latin typeface="Comic Sans MS" panose="030F0702030302020204" pitchFamily="66" charset="0"/>
                <a:cs typeface="Arial" panose="020B0604020202020204" pitchFamily="34" charset="0"/>
              </a:rPr>
              <a:t>+</a:t>
            </a:r>
            <a:r>
              <a:rPr lang="en-US" altLang="en-US" sz="2400" dirty="0">
                <a:solidFill>
                  <a:srgbClr val="990000"/>
                </a:solidFill>
                <a:latin typeface="Comic Sans MS" panose="030F0702030302020204" pitchFamily="66" charset="0"/>
              </a:rPr>
              <a:t> </a:t>
            </a:r>
            <a:r>
              <a:rPr lang="en-US" altLang="en-US" sz="2400" b="1" i="1" dirty="0">
                <a:solidFill>
                  <a:srgbClr val="990000"/>
                </a:solidFill>
                <a:latin typeface="Comic Sans MS" panose="030F0702030302020204" pitchFamily="66" charset="0"/>
              </a:rPr>
              <a:t>v</a:t>
            </a:r>
            <a:r>
              <a:rPr lang="en-US" altLang="en-US" sz="2400" b="1" baseline="-25000" dirty="0">
                <a:solidFill>
                  <a:srgbClr val="990000"/>
                </a:solidFill>
                <a:latin typeface="Comic Sans MS" panose="030F0702030302020204" pitchFamily="66" charset="0"/>
              </a:rPr>
              <a:t>3 </a:t>
            </a:r>
            <a:r>
              <a:rPr lang="en-US" altLang="en-US" sz="2400" baseline="-25000" dirty="0">
                <a:solidFill>
                  <a:srgbClr val="990000"/>
                </a:solidFill>
                <a:latin typeface="Comic Sans MS" panose="030F0702030302020204" pitchFamily="66" charset="0"/>
              </a:rPr>
              <a:t> </a:t>
            </a:r>
            <a:r>
              <a:rPr lang="en-US" altLang="en-US" sz="2400" dirty="0">
                <a:solidFill>
                  <a:srgbClr val="990000"/>
                </a:solidFill>
                <a:latin typeface="Comic Sans MS" panose="030F0702030302020204" pitchFamily="66" charset="0"/>
              </a:rPr>
              <a:t>= 0</a:t>
            </a:r>
          </a:p>
        </p:txBody>
      </p:sp>
      <p:sp>
        <p:nvSpPr>
          <p:cNvPr id="149541" name="Rectangle 37"/>
          <p:cNvSpPr>
            <a:spLocks noChangeArrowheads="1"/>
          </p:cNvSpPr>
          <p:nvPr/>
        </p:nvSpPr>
        <p:spPr bwMode="auto">
          <a:xfrm>
            <a:off x="700657" y="831891"/>
            <a:ext cx="608692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1800" b="1" dirty="0">
                <a:solidFill>
                  <a:srgbClr val="C0504D"/>
                </a:solidFill>
                <a:latin typeface="Comic Sans MS" panose="030F0702030302020204" pitchFamily="66" charset="0"/>
              </a:rPr>
              <a:t> “The sum of voltages around a closed loop is zero.”</a:t>
            </a:r>
          </a:p>
        </p:txBody>
      </p:sp>
      <p:sp>
        <p:nvSpPr>
          <p:cNvPr id="149550" name="Arc 46"/>
          <p:cNvSpPr>
            <a:spLocks/>
          </p:cNvSpPr>
          <p:nvPr/>
        </p:nvSpPr>
        <p:spPr bwMode="auto">
          <a:xfrm rot="5400000" flipH="1">
            <a:off x="3346450" y="1847850"/>
            <a:ext cx="1968500" cy="5537200"/>
          </a:xfrm>
          <a:custGeom>
            <a:avLst/>
            <a:gdLst>
              <a:gd name="T0" fmla="*/ 655802 w 43200"/>
              <a:gd name="T1" fmla="*/ 158682 h 43200"/>
              <a:gd name="T2" fmla="*/ 141759 w 43200"/>
              <a:gd name="T3" fmla="*/ 1337131 h 43200"/>
              <a:gd name="T4" fmla="*/ 984250 w 43200"/>
              <a:gd name="T5" fmla="*/ 2768600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14392" y="1238"/>
                </a:moveTo>
                <a:cubicBezTo>
                  <a:pt x="16706" y="418"/>
                  <a:pt x="19144" y="-1"/>
                  <a:pt x="21600" y="0"/>
                </a:cubicBezTo>
                <a:cubicBezTo>
                  <a:pt x="33529" y="0"/>
                  <a:pt x="43200" y="9670"/>
                  <a:pt x="43200" y="21600"/>
                </a:cubicBezTo>
                <a:cubicBezTo>
                  <a:pt x="43200" y="33529"/>
                  <a:pt x="33529" y="43200"/>
                  <a:pt x="21600" y="43200"/>
                </a:cubicBezTo>
                <a:cubicBezTo>
                  <a:pt x="9670" y="43200"/>
                  <a:pt x="0" y="33529"/>
                  <a:pt x="0" y="21600"/>
                </a:cubicBezTo>
                <a:cubicBezTo>
                  <a:pt x="-1" y="17663"/>
                  <a:pt x="1075" y="13801"/>
                  <a:pt x="3111" y="10432"/>
                </a:cubicBezTo>
              </a:path>
              <a:path w="43200" h="43200" stroke="0" extrusionOk="0">
                <a:moveTo>
                  <a:pt x="14392" y="1238"/>
                </a:moveTo>
                <a:cubicBezTo>
                  <a:pt x="16706" y="418"/>
                  <a:pt x="19144" y="-1"/>
                  <a:pt x="21600" y="0"/>
                </a:cubicBezTo>
                <a:cubicBezTo>
                  <a:pt x="33529" y="0"/>
                  <a:pt x="43200" y="9670"/>
                  <a:pt x="43200" y="21600"/>
                </a:cubicBezTo>
                <a:cubicBezTo>
                  <a:pt x="43200" y="33529"/>
                  <a:pt x="33529" y="43200"/>
                  <a:pt x="21600" y="43200"/>
                </a:cubicBezTo>
                <a:cubicBezTo>
                  <a:pt x="9670" y="43200"/>
                  <a:pt x="0" y="33529"/>
                  <a:pt x="0" y="21600"/>
                </a:cubicBezTo>
                <a:cubicBezTo>
                  <a:pt x="-1" y="17663"/>
                  <a:pt x="1075" y="13801"/>
                  <a:pt x="3111" y="10432"/>
                </a:cubicBezTo>
                <a:lnTo>
                  <a:pt x="21600" y="21600"/>
                </a:lnTo>
                <a:lnTo>
                  <a:pt x="14392" y="1238"/>
                </a:lnTo>
                <a:close/>
              </a:path>
            </a:pathLst>
          </a:custGeom>
          <a:noFill/>
          <a:ln w="28575">
            <a:solidFill>
              <a:srgbClr val="000066"/>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latin typeface="Comic Sans MS" panose="030F0702030302020204" pitchFamily="66" charset="0"/>
            </a:endParaRPr>
          </a:p>
        </p:txBody>
      </p:sp>
      <p:sp>
        <p:nvSpPr>
          <p:cNvPr id="149551" name="Text Box 47"/>
          <p:cNvSpPr txBox="1">
            <a:spLocks noChangeArrowheads="1"/>
          </p:cNvSpPr>
          <p:nvPr/>
        </p:nvSpPr>
        <p:spPr bwMode="auto">
          <a:xfrm>
            <a:off x="3590925" y="6211888"/>
            <a:ext cx="24352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baseline="-25000" dirty="0">
                <a:solidFill>
                  <a:srgbClr val="0000CC"/>
                </a:solidFill>
                <a:latin typeface="Comic Sans MS" panose="030F0702030302020204" pitchFamily="66" charset="0"/>
              </a:rPr>
              <a:t> </a:t>
            </a:r>
            <a:r>
              <a:rPr lang="en-US" altLang="en-US" sz="2400" dirty="0">
                <a:solidFill>
                  <a:srgbClr val="0000CC"/>
                </a:solidFill>
                <a:latin typeface="Comic Sans MS" panose="030F0702030302020204" pitchFamily="66" charset="0"/>
                <a:cs typeface="Arial" panose="020B0604020202020204" pitchFamily="34" charset="0"/>
              </a:rPr>
              <a:t>–</a:t>
            </a:r>
            <a:r>
              <a:rPr lang="en-US" altLang="en-US" sz="2400" b="1" i="1" dirty="0">
                <a:solidFill>
                  <a:srgbClr val="0000CC"/>
                </a:solidFill>
                <a:latin typeface="Comic Sans MS" panose="030F0702030302020204" pitchFamily="66" charset="0"/>
              </a:rPr>
              <a:t>v</a:t>
            </a:r>
            <a:r>
              <a:rPr lang="en-US" altLang="en-US" sz="2400" b="1" baseline="-25000" dirty="0">
                <a:solidFill>
                  <a:srgbClr val="0000CC"/>
                </a:solidFill>
                <a:latin typeface="Comic Sans MS" panose="030F0702030302020204" pitchFamily="66" charset="0"/>
              </a:rPr>
              <a:t>4</a:t>
            </a:r>
            <a:r>
              <a:rPr lang="en-US" altLang="en-US" sz="2400" baseline="-25000" dirty="0">
                <a:solidFill>
                  <a:srgbClr val="0000CC"/>
                </a:solidFill>
                <a:latin typeface="Comic Sans MS" panose="030F0702030302020204" pitchFamily="66" charset="0"/>
              </a:rPr>
              <a:t> </a:t>
            </a:r>
            <a:r>
              <a:rPr lang="en-US" altLang="en-US" sz="2400" dirty="0">
                <a:solidFill>
                  <a:srgbClr val="0000CC"/>
                </a:solidFill>
                <a:latin typeface="Comic Sans MS" panose="030F0702030302020204" pitchFamily="66" charset="0"/>
                <a:cs typeface="Arial" panose="020B0604020202020204" pitchFamily="34" charset="0"/>
              </a:rPr>
              <a:t>–</a:t>
            </a:r>
            <a:r>
              <a:rPr lang="en-US" altLang="en-US" sz="2400" baseline="-25000" dirty="0">
                <a:solidFill>
                  <a:srgbClr val="0000CC"/>
                </a:solidFill>
                <a:latin typeface="Comic Sans MS" panose="030F0702030302020204" pitchFamily="66" charset="0"/>
              </a:rPr>
              <a:t> </a:t>
            </a:r>
            <a:r>
              <a:rPr lang="en-US" altLang="en-US" sz="2400" b="1" i="1" dirty="0">
                <a:solidFill>
                  <a:srgbClr val="0000CC"/>
                </a:solidFill>
                <a:latin typeface="Comic Sans MS" panose="030F0702030302020204" pitchFamily="66" charset="0"/>
              </a:rPr>
              <a:t>v</a:t>
            </a:r>
            <a:r>
              <a:rPr lang="en-US" altLang="en-US" sz="2400" b="1" baseline="-25000" dirty="0">
                <a:solidFill>
                  <a:srgbClr val="0000CC"/>
                </a:solidFill>
                <a:latin typeface="Comic Sans MS" panose="030F0702030302020204" pitchFamily="66" charset="0"/>
              </a:rPr>
              <a:t>2</a:t>
            </a:r>
            <a:r>
              <a:rPr lang="en-US" altLang="en-US" sz="2400" b="1" dirty="0">
                <a:solidFill>
                  <a:srgbClr val="0000CC"/>
                </a:solidFill>
                <a:latin typeface="Comic Sans MS" panose="030F0702030302020204" pitchFamily="66" charset="0"/>
              </a:rPr>
              <a:t> </a:t>
            </a:r>
            <a:r>
              <a:rPr lang="en-US" altLang="en-US" sz="2400" dirty="0">
                <a:solidFill>
                  <a:srgbClr val="0000CC"/>
                </a:solidFill>
                <a:latin typeface="Comic Sans MS" panose="030F0702030302020204" pitchFamily="66" charset="0"/>
                <a:cs typeface="Arial" panose="020B0604020202020204" pitchFamily="34" charset="0"/>
              </a:rPr>
              <a:t>+</a:t>
            </a:r>
            <a:r>
              <a:rPr lang="en-US" altLang="en-US" sz="2400" dirty="0">
                <a:solidFill>
                  <a:srgbClr val="0000CC"/>
                </a:solidFill>
                <a:latin typeface="Comic Sans MS" panose="030F0702030302020204" pitchFamily="66" charset="0"/>
              </a:rPr>
              <a:t> </a:t>
            </a:r>
            <a:r>
              <a:rPr lang="en-US" altLang="en-US" sz="2400" b="1" i="1" dirty="0">
                <a:solidFill>
                  <a:srgbClr val="0000CC"/>
                </a:solidFill>
                <a:latin typeface="Comic Sans MS" panose="030F0702030302020204" pitchFamily="66" charset="0"/>
              </a:rPr>
              <a:t>v</a:t>
            </a:r>
            <a:r>
              <a:rPr lang="en-US" altLang="en-US" sz="2400" b="1" baseline="-25000" dirty="0">
                <a:solidFill>
                  <a:srgbClr val="0000CC"/>
                </a:solidFill>
                <a:latin typeface="Comic Sans MS" panose="030F0702030302020204" pitchFamily="66" charset="0"/>
              </a:rPr>
              <a:t>1 </a:t>
            </a:r>
            <a:r>
              <a:rPr lang="en-US" altLang="en-US" sz="2400" baseline="-25000" dirty="0">
                <a:solidFill>
                  <a:srgbClr val="0000CC"/>
                </a:solidFill>
                <a:latin typeface="Comic Sans MS" panose="030F0702030302020204" pitchFamily="66" charset="0"/>
              </a:rPr>
              <a:t> </a:t>
            </a:r>
            <a:r>
              <a:rPr lang="en-US" altLang="en-US" sz="2400" dirty="0">
                <a:solidFill>
                  <a:srgbClr val="0000CC"/>
                </a:solidFill>
                <a:latin typeface="Comic Sans MS" panose="030F0702030302020204" pitchFamily="66" charset="0"/>
              </a:rPr>
              <a:t>= 0</a:t>
            </a:r>
          </a:p>
        </p:txBody>
      </p:sp>
      <p:sp>
        <p:nvSpPr>
          <p:cNvPr id="149552" name="Text Box 48"/>
          <p:cNvSpPr txBox="1">
            <a:spLocks noChangeArrowheads="1"/>
          </p:cNvSpPr>
          <p:nvPr/>
        </p:nvSpPr>
        <p:spPr bwMode="auto">
          <a:xfrm>
            <a:off x="1272639" y="6283324"/>
            <a:ext cx="2218877"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1800" dirty="0">
                <a:solidFill>
                  <a:srgbClr val="333399"/>
                </a:solidFill>
                <a:latin typeface="Comic Sans MS" panose="030F0702030302020204" pitchFamily="66" charset="0"/>
              </a:rPr>
              <a:t>For the outer </a:t>
            </a:r>
            <a:r>
              <a:rPr lang="tr-TR" altLang="en-US" sz="1800" dirty="0" err="1">
                <a:solidFill>
                  <a:srgbClr val="333399"/>
                </a:solidFill>
                <a:latin typeface="Comic Sans MS" panose="030F0702030302020204" pitchFamily="66" charset="0"/>
              </a:rPr>
              <a:t>loop</a:t>
            </a:r>
            <a:r>
              <a:rPr lang="en-US" altLang="en-US" sz="1800" dirty="0">
                <a:solidFill>
                  <a:srgbClr val="333399"/>
                </a:solidFill>
                <a:latin typeface="Comic Sans MS" panose="030F0702030302020204" pitchFamily="66" charset="0"/>
              </a:rPr>
              <a:t>:</a:t>
            </a:r>
          </a:p>
        </p:txBody>
      </p:sp>
    </p:spTree>
    <p:extLst>
      <p:ext uri="{BB962C8B-B14F-4D97-AF65-F5344CB8AC3E}">
        <p14:creationId xmlns:p14="http://schemas.microsoft.com/office/powerpoint/2010/main" val="968089038"/>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5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95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95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50" grpId="0" animBg="1"/>
      <p:bldP spid="149551" grpId="0"/>
      <p:bldP spid="1495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descr="Rectangle: Click to edit Master text styles&#10;Second level&#10;Third level&#10;Fourth level&#10;Fifth level"/>
          <p:cNvSpPr>
            <a:spLocks noGrp="1" noChangeArrowheads="1"/>
          </p:cNvSpPr>
          <p:nvPr>
            <p:ph idx="1"/>
          </p:nvPr>
        </p:nvSpPr>
        <p:spPr>
          <a:xfrm>
            <a:off x="663575" y="1124744"/>
            <a:ext cx="7772400" cy="5472608"/>
          </a:xfrm>
        </p:spPr>
        <p:txBody>
          <a:bodyPr>
            <a:noAutofit/>
          </a:bodyPr>
          <a:lstStyle/>
          <a:p>
            <a:pPr marL="609600" indent="-609600" eaLnBrk="1" hangingPunct="1">
              <a:lnSpc>
                <a:spcPct val="80000"/>
              </a:lnSpc>
              <a:buSzTx/>
              <a:buFont typeface="Wingdings" panose="05000000000000000000" pitchFamily="2" charset="2"/>
              <a:buChar char="Ø"/>
              <a:defRPr/>
            </a:pPr>
            <a:r>
              <a:rPr lang="en-US" altLang="en-US" sz="2200" dirty="0">
                <a:effectLst>
                  <a:outerShdw blurRad="38100" dist="38100" dir="2700000" algn="tl">
                    <a:srgbClr val="C0C0C0"/>
                  </a:outerShdw>
                </a:effectLst>
              </a:rPr>
              <a:t>Introduction </a:t>
            </a:r>
          </a:p>
          <a:p>
            <a:pPr marL="609600" indent="-609600">
              <a:lnSpc>
                <a:spcPct val="150000"/>
              </a:lnSpc>
              <a:buFont typeface="Wingdings" panose="05000000000000000000" pitchFamily="2" charset="2"/>
              <a:buChar char="Ø"/>
              <a:defRPr/>
            </a:pPr>
            <a:r>
              <a:rPr lang="tr-TR" sz="2200" dirty="0">
                <a:effectLst>
                  <a:outerShdw blurRad="38100" dist="38100" dir="2700000" algn="tl">
                    <a:srgbClr val="C0C0C0"/>
                  </a:outerShdw>
                </a:effectLst>
              </a:rPr>
              <a:t>S</a:t>
            </a:r>
            <a:r>
              <a:rPr lang="en-US" sz="2200" dirty="0" err="1">
                <a:effectLst>
                  <a:outerShdw blurRad="38100" dist="38100" dir="2700000" algn="tl">
                    <a:srgbClr val="C0C0C0"/>
                  </a:outerShdw>
                </a:effectLst>
              </a:rPr>
              <a:t>emiconductors</a:t>
            </a:r>
            <a:r>
              <a:rPr lang="tr-TR" sz="2200" dirty="0">
                <a:effectLst>
                  <a:outerShdw blurRad="38100" dist="38100" dir="2700000" algn="tl">
                    <a:srgbClr val="C0C0C0"/>
                  </a:outerShdw>
                </a:effectLst>
              </a:rPr>
              <a:t> &amp;</a:t>
            </a:r>
            <a:r>
              <a:rPr lang="en-US" sz="2200" dirty="0">
                <a:effectLst>
                  <a:outerShdw blurRad="38100" dist="38100" dir="2700000" algn="tl">
                    <a:srgbClr val="C0C0C0"/>
                  </a:outerShdw>
                </a:effectLst>
              </a:rPr>
              <a:t> </a:t>
            </a:r>
            <a:r>
              <a:rPr lang="tr-TR" sz="2200" dirty="0">
                <a:effectLst>
                  <a:outerShdw blurRad="38100" dist="38100" dir="2700000" algn="tl">
                    <a:srgbClr val="C0C0C0"/>
                  </a:outerShdw>
                </a:effectLst>
              </a:rPr>
              <a:t>D</a:t>
            </a:r>
            <a:r>
              <a:rPr lang="en-US" sz="2200" dirty="0" err="1">
                <a:effectLst>
                  <a:outerShdw blurRad="38100" dist="38100" dir="2700000" algn="tl">
                    <a:srgbClr val="C0C0C0"/>
                  </a:outerShdw>
                </a:effectLst>
              </a:rPr>
              <a:t>oping</a:t>
            </a:r>
            <a:r>
              <a:rPr lang="en-US" sz="2200" dirty="0">
                <a:effectLst>
                  <a:outerShdw blurRad="38100" dist="38100" dir="2700000" algn="tl">
                    <a:srgbClr val="C0C0C0"/>
                  </a:outerShdw>
                </a:effectLst>
              </a:rPr>
              <a:t>,</a:t>
            </a:r>
            <a:r>
              <a:rPr lang="tr-TR" sz="2200" dirty="0">
                <a:effectLst>
                  <a:outerShdw blurRad="38100" dist="38100" dir="2700000" algn="tl">
                    <a:srgbClr val="C0C0C0"/>
                  </a:outerShdw>
                </a:effectLst>
              </a:rPr>
              <a:t> Basics of </a:t>
            </a:r>
            <a:r>
              <a:rPr lang="tr-TR" sz="2200" dirty="0" err="1">
                <a:effectLst>
                  <a:outerShdw blurRad="38100" dist="38100" dir="2700000" algn="tl">
                    <a:srgbClr val="C0C0C0"/>
                  </a:outerShdw>
                </a:effectLst>
              </a:rPr>
              <a:t>pn</a:t>
            </a:r>
            <a:r>
              <a:rPr lang="tr-TR" sz="2200" dirty="0">
                <a:effectLst>
                  <a:outerShdw blurRad="38100" dist="38100" dir="2700000" algn="tl">
                    <a:srgbClr val="C0C0C0"/>
                  </a:outerShdw>
                </a:effectLst>
              </a:rPr>
              <a:t> </a:t>
            </a:r>
            <a:r>
              <a:rPr lang="tr-TR" sz="2200" dirty="0" err="1">
                <a:effectLst>
                  <a:outerShdw blurRad="38100" dist="38100" dir="2700000" algn="tl">
                    <a:srgbClr val="C0C0C0"/>
                  </a:outerShdw>
                </a:effectLst>
              </a:rPr>
              <a:t>junction</a:t>
            </a:r>
            <a:endParaRPr lang="tr-TR" altLang="en-US" sz="2200" dirty="0">
              <a:effectLst>
                <a:outerShdw blurRad="38100" dist="38100" dir="2700000" algn="tl">
                  <a:srgbClr val="C0C0C0"/>
                </a:outerShdw>
              </a:effectLst>
            </a:endParaRPr>
          </a:p>
          <a:p>
            <a:pPr marL="609600" indent="-609600">
              <a:lnSpc>
                <a:spcPct val="150000"/>
              </a:lnSpc>
              <a:buFont typeface="Wingdings" panose="05000000000000000000" pitchFamily="2" charset="2"/>
              <a:buChar char="Ø"/>
              <a:defRPr/>
            </a:pPr>
            <a:r>
              <a:rPr lang="tr-TR" altLang="en-US" sz="2200" dirty="0" err="1">
                <a:effectLst>
                  <a:outerShdw blurRad="38100" dist="38100" dir="2700000" algn="tl">
                    <a:srgbClr val="C0C0C0"/>
                  </a:outerShdw>
                </a:effectLst>
              </a:rPr>
              <a:t>Diodes</a:t>
            </a:r>
            <a:endParaRPr lang="tr-TR" altLang="en-US" sz="2200" dirty="0">
              <a:effectLst>
                <a:outerShdw blurRad="38100" dist="38100" dir="2700000" algn="tl">
                  <a:srgbClr val="C0C0C0"/>
                </a:outerShdw>
              </a:effectLst>
            </a:endParaRPr>
          </a:p>
          <a:p>
            <a:pPr marL="609600" indent="-609600">
              <a:lnSpc>
                <a:spcPct val="150000"/>
              </a:lnSpc>
              <a:buFont typeface="Wingdings" panose="05000000000000000000" pitchFamily="2" charset="2"/>
              <a:buChar char="Ø"/>
              <a:defRPr/>
            </a:pPr>
            <a:r>
              <a:rPr lang="tr-TR" altLang="en-US" sz="2200" dirty="0">
                <a:effectLst>
                  <a:outerShdw blurRad="38100" dist="38100" dir="2700000" algn="tl">
                    <a:srgbClr val="C0C0C0"/>
                  </a:outerShdw>
                </a:effectLst>
              </a:rPr>
              <a:t>BJT </a:t>
            </a:r>
            <a:r>
              <a:rPr lang="en-US" altLang="en-US" sz="2200" dirty="0">
                <a:effectLst>
                  <a:outerShdw blurRad="38100" dist="38100" dir="2700000" algn="tl">
                    <a:srgbClr val="C0C0C0"/>
                  </a:outerShdw>
                </a:effectLst>
              </a:rPr>
              <a:t>Transistors</a:t>
            </a:r>
            <a:r>
              <a:rPr lang="tr-TR" altLang="en-US" sz="2200" dirty="0">
                <a:effectLst>
                  <a:outerShdw blurRad="38100" dist="38100" dir="2700000" algn="tl">
                    <a:srgbClr val="C0C0C0"/>
                  </a:outerShdw>
                </a:effectLst>
              </a:rPr>
              <a:t> </a:t>
            </a:r>
            <a:r>
              <a:rPr lang="en-US" altLang="en-US" sz="2200" dirty="0">
                <a:effectLst>
                  <a:outerShdw blurRad="38100" dist="38100" dir="2700000" algn="tl">
                    <a:srgbClr val="C0C0C0"/>
                  </a:outerShdw>
                </a:effectLst>
              </a:rPr>
              <a:t> </a:t>
            </a:r>
          </a:p>
          <a:p>
            <a:pPr marL="609600" indent="-609600">
              <a:lnSpc>
                <a:spcPct val="150000"/>
              </a:lnSpc>
              <a:buFont typeface="Wingdings" panose="05000000000000000000" pitchFamily="2" charset="2"/>
              <a:buChar char="Ø"/>
              <a:defRPr/>
            </a:pPr>
            <a:r>
              <a:rPr lang="en-US" altLang="en-US" sz="2200" dirty="0">
                <a:effectLst>
                  <a:outerShdw blurRad="38100" dist="38100" dir="2700000" algn="tl">
                    <a:srgbClr val="C0C0C0"/>
                  </a:outerShdw>
                </a:effectLst>
              </a:rPr>
              <a:t>MOSFET</a:t>
            </a:r>
            <a:r>
              <a:rPr lang="tr-TR" altLang="en-US" sz="2200" dirty="0">
                <a:effectLst>
                  <a:outerShdw blurRad="38100" dist="38100" dir="2700000" algn="tl">
                    <a:srgbClr val="C0C0C0"/>
                  </a:outerShdw>
                </a:effectLst>
              </a:rPr>
              <a:t> </a:t>
            </a:r>
            <a:r>
              <a:rPr lang="en-US" altLang="en-US" sz="2200" dirty="0">
                <a:effectLst>
                  <a:outerShdw blurRad="38100" dist="38100" dir="2700000" algn="tl">
                    <a:srgbClr val="C0C0C0"/>
                  </a:outerShdw>
                </a:effectLst>
              </a:rPr>
              <a:t>Transistors </a:t>
            </a:r>
          </a:p>
          <a:p>
            <a:pPr marL="609600" indent="-609600" eaLnBrk="1" hangingPunct="1">
              <a:lnSpc>
                <a:spcPct val="150000"/>
              </a:lnSpc>
              <a:buSzTx/>
              <a:buFont typeface="Wingdings" panose="05000000000000000000" pitchFamily="2" charset="2"/>
              <a:buChar char="Ø"/>
              <a:defRPr/>
            </a:pPr>
            <a:r>
              <a:rPr lang="tr-TR" altLang="en-US" sz="2200" dirty="0" err="1">
                <a:effectLst>
                  <a:outerShdw blurRad="38100" dist="38100" dir="2700000" algn="tl">
                    <a:srgbClr val="C0C0C0"/>
                  </a:outerShdw>
                </a:effectLst>
              </a:rPr>
              <a:t>Operational</a:t>
            </a:r>
            <a:r>
              <a:rPr lang="tr-TR" altLang="en-US" sz="2200" dirty="0">
                <a:effectLst>
                  <a:outerShdw blurRad="38100" dist="38100" dir="2700000" algn="tl">
                    <a:srgbClr val="C0C0C0"/>
                  </a:outerShdw>
                </a:effectLst>
              </a:rPr>
              <a:t> </a:t>
            </a:r>
            <a:r>
              <a:rPr lang="en-US" altLang="en-US" sz="2200" dirty="0">
                <a:effectLst>
                  <a:outerShdw blurRad="38100" dist="38100" dir="2700000" algn="tl">
                    <a:srgbClr val="C0C0C0"/>
                  </a:outerShdw>
                </a:effectLst>
              </a:rPr>
              <a:t>Amplifiers</a:t>
            </a:r>
            <a:endParaRPr lang="en-GB" altLang="en-US" sz="2200" dirty="0">
              <a:effectLst>
                <a:outerShdw blurRad="38100" dist="38100" dir="2700000" algn="tl">
                  <a:srgbClr val="C0C0C0"/>
                </a:outerShdw>
              </a:effectLst>
            </a:endParaRPr>
          </a:p>
        </p:txBody>
      </p:sp>
      <p:sp>
        <p:nvSpPr>
          <p:cNvPr id="7" name="Text Box 4"/>
          <p:cNvSpPr txBox="1">
            <a:spLocks noChangeArrowheads="1"/>
          </p:cNvSpPr>
          <p:nvPr/>
        </p:nvSpPr>
        <p:spPr bwMode="auto">
          <a:xfrm>
            <a:off x="663575" y="273050"/>
            <a:ext cx="7205819" cy="646331"/>
          </a:xfrm>
          <a:prstGeom prst="rect">
            <a:avLst/>
          </a:prstGeom>
          <a:solidFill>
            <a:schemeClr val="bg1"/>
          </a:solidFill>
          <a:ln>
            <a:noFill/>
          </a:ln>
          <a:effectLst/>
          <a:extLst/>
        </p:spPr>
        <p:txBody>
          <a:bodyPr vert="horz" wrap="square" lIns="91440" tIns="45720" rIns="91440" bIns="45720" rtlCol="0" anchor="ctr">
            <a:spAutoFit/>
          </a:bodyPr>
          <a:lstStyle>
            <a:lvl1pPr defTabSz="914400" eaLnBrk="1" latinLnBrk="0" hangingPunct="1">
              <a:buNone/>
              <a:defRPr sz="3600">
                <a:effectLst>
                  <a:outerShdw blurRad="38100" dist="38100" dir="2700000" algn="tl">
                    <a:srgbClr val="000000">
                      <a:alpha val="43137"/>
                    </a:srgbClr>
                  </a:outerShdw>
                </a:effectLst>
                <a:latin typeface="Comic Sans MS" panose="030F0702030302020204" pitchFamily="66" charset="0"/>
              </a:defRPr>
            </a:lvl1pPr>
          </a:lstStyle>
          <a:p>
            <a:r>
              <a:rPr lang="en-US" altLang="en-US" dirty="0">
                <a:solidFill>
                  <a:prstClr val="black"/>
                </a:solidFill>
              </a:rPr>
              <a:t>Introduction to </a:t>
            </a:r>
            <a:r>
              <a:rPr lang="en-US" altLang="en-US" dirty="0" err="1">
                <a:solidFill>
                  <a:prstClr val="black"/>
                </a:solidFill>
              </a:rPr>
              <a:t>Electr</a:t>
            </a:r>
            <a:r>
              <a:rPr lang="tr-TR" altLang="en-US" dirty="0">
                <a:solidFill>
                  <a:prstClr val="black"/>
                </a:solidFill>
              </a:rPr>
              <a:t>on</a:t>
            </a:r>
            <a:r>
              <a:rPr lang="en-US" altLang="en-US" dirty="0" err="1">
                <a:solidFill>
                  <a:prstClr val="black"/>
                </a:solidFill>
              </a:rPr>
              <a:t>ics</a:t>
            </a:r>
            <a:endParaRPr lang="en-GB" altLang="en-US" dirty="0">
              <a:solidFill>
                <a:prstClr val="black"/>
              </a:solidFill>
            </a:endParaRPr>
          </a:p>
        </p:txBody>
      </p:sp>
    </p:spTree>
    <p:extLst>
      <p:ext uri="{BB962C8B-B14F-4D97-AF65-F5344CB8AC3E}">
        <p14:creationId xmlns:p14="http://schemas.microsoft.com/office/powerpoint/2010/main" val="927289635"/>
      </p:ext>
    </p:extLst>
  </p:cSld>
  <p:clrMapOvr>
    <a:masterClrMapping/>
  </p:clrMapOvr>
  <p:transition>
    <p:plus/>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0A239712-6E09-4E8E-B3D4-BAA6E66468BF}" type="slidenum">
              <a:rPr lang="en-GB" altLang="en-US" sz="1400">
                <a:solidFill>
                  <a:prstClr val="black"/>
                </a:solidFill>
              </a:rPr>
              <a:pPr/>
              <a:t>30</a:t>
            </a:fld>
            <a:endParaRPr lang="en-GB" altLang="en-US" sz="1400">
              <a:solidFill>
                <a:prstClr val="black"/>
              </a:solidFill>
            </a:endParaRPr>
          </a:p>
        </p:txBody>
      </p:sp>
      <p:sp>
        <p:nvSpPr>
          <p:cNvPr id="150530" name="Text Box 2"/>
          <p:cNvSpPr txBox="1">
            <a:spLocks noChangeArrowheads="1"/>
          </p:cNvSpPr>
          <p:nvPr/>
        </p:nvSpPr>
        <p:spPr bwMode="auto">
          <a:xfrm>
            <a:off x="1619250" y="981075"/>
            <a:ext cx="6122988"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200" u="sng">
                <a:solidFill>
                  <a:srgbClr val="0000FF"/>
                </a:solidFill>
                <a:latin typeface="Comic Sans MS" panose="030F0702030302020204" pitchFamily="66" charset="0"/>
              </a:rPr>
              <a:t>Q</a:t>
            </a:r>
            <a:r>
              <a:rPr lang="en-US" altLang="en-US" sz="2200">
                <a:solidFill>
                  <a:prstClr val="black"/>
                </a:solidFill>
                <a:latin typeface="Comic Sans MS" panose="030F0702030302020204" pitchFamily="66" charset="0"/>
              </a:rPr>
              <a:t>:    How much is the voltage </a:t>
            </a:r>
            <a:r>
              <a:rPr lang="en-US" altLang="en-US" sz="2200" i="1">
                <a:solidFill>
                  <a:prstClr val="black"/>
                </a:solidFill>
                <a:latin typeface="Comic Sans MS" panose="030F0702030302020204" pitchFamily="66" charset="0"/>
              </a:rPr>
              <a:t>V</a:t>
            </a:r>
            <a:r>
              <a:rPr lang="en-US" altLang="en-US" sz="2200" baseline="-25000">
                <a:solidFill>
                  <a:prstClr val="black"/>
                </a:solidFill>
                <a:latin typeface="Comic Sans MS" panose="030F0702030302020204" pitchFamily="66" charset="0"/>
              </a:rPr>
              <a:t>o </a:t>
            </a:r>
            <a:r>
              <a:rPr lang="en-US" altLang="en-US" sz="2200">
                <a:solidFill>
                  <a:prstClr val="black"/>
                </a:solidFill>
                <a:latin typeface="Comic Sans MS" panose="030F0702030302020204" pitchFamily="66" charset="0"/>
              </a:rPr>
              <a:t>?</a:t>
            </a:r>
          </a:p>
        </p:txBody>
      </p:sp>
      <p:sp>
        <p:nvSpPr>
          <p:cNvPr id="150531" name="Text Box 3"/>
          <p:cNvSpPr txBox="1">
            <a:spLocks noChangeArrowheads="1"/>
          </p:cNvSpPr>
          <p:nvPr/>
        </p:nvSpPr>
        <p:spPr bwMode="auto">
          <a:xfrm>
            <a:off x="1679575" y="1628800"/>
            <a:ext cx="5330825"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200" u="sng" dirty="0">
                <a:solidFill>
                  <a:srgbClr val="CC0000"/>
                </a:solidFill>
                <a:latin typeface="Comic Sans MS" panose="030F0702030302020204" pitchFamily="66" charset="0"/>
              </a:rPr>
              <a:t>A</a:t>
            </a:r>
            <a:r>
              <a:rPr lang="en-US" altLang="en-US" sz="2200" dirty="0">
                <a:solidFill>
                  <a:prstClr val="black"/>
                </a:solidFill>
                <a:latin typeface="Comic Sans MS" panose="030F0702030302020204" pitchFamily="66" charset="0"/>
              </a:rPr>
              <a:t>:    </a:t>
            </a:r>
            <a:r>
              <a:rPr lang="en-US" altLang="en-US" sz="2200" i="1" dirty="0">
                <a:solidFill>
                  <a:prstClr val="black"/>
                </a:solidFill>
                <a:latin typeface="Comic Sans MS" panose="030F0702030302020204" pitchFamily="66" charset="0"/>
              </a:rPr>
              <a:t>V</a:t>
            </a:r>
            <a:r>
              <a:rPr lang="en-US" altLang="en-US" sz="2200" baseline="-25000" dirty="0">
                <a:solidFill>
                  <a:prstClr val="black"/>
                </a:solidFill>
                <a:latin typeface="Comic Sans MS" panose="030F0702030302020204" pitchFamily="66" charset="0"/>
              </a:rPr>
              <a:t>o </a:t>
            </a:r>
            <a:r>
              <a:rPr lang="en-US" altLang="en-US" sz="2200" dirty="0">
                <a:solidFill>
                  <a:prstClr val="black"/>
                </a:solidFill>
                <a:latin typeface="Comic Sans MS" panose="030F0702030302020204" pitchFamily="66" charset="0"/>
              </a:rPr>
              <a:t>= 3.1 V + 6.8 V</a:t>
            </a:r>
          </a:p>
        </p:txBody>
      </p:sp>
      <p:grpSp>
        <p:nvGrpSpPr>
          <p:cNvPr id="50181" name="Group 4"/>
          <p:cNvGrpSpPr>
            <a:grpSpLocks/>
          </p:cNvGrpSpPr>
          <p:nvPr/>
        </p:nvGrpSpPr>
        <p:grpSpPr bwMode="auto">
          <a:xfrm>
            <a:off x="2192338" y="2564904"/>
            <a:ext cx="4478337" cy="1685925"/>
            <a:chOff x="1381" y="1849"/>
            <a:chExt cx="2821" cy="1062"/>
          </a:xfrm>
        </p:grpSpPr>
        <p:sp>
          <p:nvSpPr>
            <p:cNvPr id="50187" name="Oval 5"/>
            <p:cNvSpPr>
              <a:spLocks noChangeArrowheads="1"/>
            </p:cNvSpPr>
            <p:nvPr/>
          </p:nvSpPr>
          <p:spPr bwMode="auto">
            <a:xfrm>
              <a:off x="1381" y="2329"/>
              <a:ext cx="384" cy="38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sz="2200">
                <a:solidFill>
                  <a:prstClr val="black"/>
                </a:solidFill>
                <a:latin typeface="Comic Sans MS" panose="030F0702030302020204" pitchFamily="66" charset="0"/>
              </a:endParaRPr>
            </a:p>
          </p:txBody>
        </p:sp>
        <p:sp>
          <p:nvSpPr>
            <p:cNvPr id="50188" name="Line 6"/>
            <p:cNvSpPr>
              <a:spLocks noChangeShapeType="1"/>
            </p:cNvSpPr>
            <p:nvPr/>
          </p:nvSpPr>
          <p:spPr bwMode="auto">
            <a:xfrm>
              <a:off x="1581" y="1921"/>
              <a:ext cx="3" cy="41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solidFill>
                  <a:prstClr val="black"/>
                </a:solidFill>
                <a:latin typeface="Comic Sans MS" panose="030F0702030302020204" pitchFamily="66" charset="0"/>
              </a:endParaRPr>
            </a:p>
          </p:txBody>
        </p:sp>
        <p:sp>
          <p:nvSpPr>
            <p:cNvPr id="50189" name="Line 7"/>
            <p:cNvSpPr>
              <a:spLocks noChangeShapeType="1"/>
            </p:cNvSpPr>
            <p:nvPr/>
          </p:nvSpPr>
          <p:spPr bwMode="auto">
            <a:xfrm flipV="1">
              <a:off x="1581" y="2722"/>
              <a:ext cx="0" cy="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solidFill>
                  <a:prstClr val="black"/>
                </a:solidFill>
                <a:latin typeface="Comic Sans MS" panose="030F0702030302020204" pitchFamily="66" charset="0"/>
              </a:endParaRPr>
            </a:p>
          </p:txBody>
        </p:sp>
        <p:sp>
          <p:nvSpPr>
            <p:cNvPr id="50190" name="Line 8"/>
            <p:cNvSpPr>
              <a:spLocks noChangeShapeType="1"/>
            </p:cNvSpPr>
            <p:nvPr/>
          </p:nvSpPr>
          <p:spPr bwMode="auto">
            <a:xfrm>
              <a:off x="1577" y="1918"/>
              <a:ext cx="10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solidFill>
                  <a:prstClr val="black"/>
                </a:solidFill>
                <a:latin typeface="Comic Sans MS" panose="030F0702030302020204" pitchFamily="66" charset="0"/>
              </a:endParaRPr>
            </a:p>
          </p:txBody>
        </p:sp>
        <p:sp>
          <p:nvSpPr>
            <p:cNvPr id="50191" name="Line 9"/>
            <p:cNvSpPr>
              <a:spLocks noChangeShapeType="1"/>
            </p:cNvSpPr>
            <p:nvPr/>
          </p:nvSpPr>
          <p:spPr bwMode="auto">
            <a:xfrm>
              <a:off x="3170" y="1918"/>
              <a:ext cx="9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solidFill>
                  <a:prstClr val="black"/>
                </a:solidFill>
                <a:latin typeface="Comic Sans MS" panose="030F0702030302020204" pitchFamily="66" charset="0"/>
              </a:endParaRPr>
            </a:p>
          </p:txBody>
        </p:sp>
        <p:sp>
          <p:nvSpPr>
            <p:cNvPr id="150538" name="Rectangle 10"/>
            <p:cNvSpPr>
              <a:spLocks noChangeArrowheads="1"/>
            </p:cNvSpPr>
            <p:nvPr/>
          </p:nvSpPr>
          <p:spPr bwMode="auto">
            <a:xfrm rot="-5400000">
              <a:off x="3243" y="2392"/>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en-US" altLang="en-US" sz="22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sp>
          <p:nvSpPr>
            <p:cNvPr id="50193" name="Line 11"/>
            <p:cNvSpPr>
              <a:spLocks noChangeShapeType="1"/>
            </p:cNvSpPr>
            <p:nvPr/>
          </p:nvSpPr>
          <p:spPr bwMode="auto">
            <a:xfrm flipV="1">
              <a:off x="3515" y="2729"/>
              <a:ext cx="0" cy="1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solidFill>
                  <a:prstClr val="black"/>
                </a:solidFill>
                <a:latin typeface="Comic Sans MS" panose="030F0702030302020204" pitchFamily="66" charset="0"/>
              </a:endParaRPr>
            </a:p>
          </p:txBody>
        </p:sp>
        <p:sp>
          <p:nvSpPr>
            <p:cNvPr id="50194" name="Line 12"/>
            <p:cNvSpPr>
              <a:spLocks noChangeShapeType="1"/>
            </p:cNvSpPr>
            <p:nvPr/>
          </p:nvSpPr>
          <p:spPr bwMode="auto">
            <a:xfrm>
              <a:off x="3515" y="1925"/>
              <a:ext cx="0" cy="2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solidFill>
                  <a:prstClr val="black"/>
                </a:solidFill>
                <a:latin typeface="Comic Sans MS" panose="030F0702030302020204" pitchFamily="66" charset="0"/>
              </a:endParaRPr>
            </a:p>
          </p:txBody>
        </p:sp>
        <p:sp>
          <p:nvSpPr>
            <p:cNvPr id="150541" name="Rectangle 13"/>
            <p:cNvSpPr>
              <a:spLocks noChangeArrowheads="1"/>
            </p:cNvSpPr>
            <p:nvPr/>
          </p:nvSpPr>
          <p:spPr bwMode="auto">
            <a:xfrm rot="-5400000">
              <a:off x="3864" y="2395"/>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en-US" altLang="en-US" sz="22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sp>
          <p:nvSpPr>
            <p:cNvPr id="150542" name="Rectangle 14"/>
            <p:cNvSpPr>
              <a:spLocks noChangeArrowheads="1"/>
            </p:cNvSpPr>
            <p:nvPr/>
          </p:nvSpPr>
          <p:spPr bwMode="auto">
            <a:xfrm rot="-5400000">
              <a:off x="3866" y="2396"/>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en-US" altLang="en-US" sz="22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sp>
          <p:nvSpPr>
            <p:cNvPr id="50197" name="Line 15"/>
            <p:cNvSpPr>
              <a:spLocks noChangeShapeType="1"/>
            </p:cNvSpPr>
            <p:nvPr/>
          </p:nvSpPr>
          <p:spPr bwMode="auto">
            <a:xfrm flipH="1">
              <a:off x="4139" y="1915"/>
              <a:ext cx="4" cy="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solidFill>
                  <a:prstClr val="black"/>
                </a:solidFill>
                <a:latin typeface="Comic Sans MS" panose="030F0702030302020204" pitchFamily="66" charset="0"/>
              </a:endParaRPr>
            </a:p>
          </p:txBody>
        </p:sp>
        <p:sp>
          <p:nvSpPr>
            <p:cNvPr id="50198" name="Line 16"/>
            <p:cNvSpPr>
              <a:spLocks noChangeShapeType="1"/>
            </p:cNvSpPr>
            <p:nvPr/>
          </p:nvSpPr>
          <p:spPr bwMode="auto">
            <a:xfrm flipH="1" flipV="1">
              <a:off x="4142" y="2738"/>
              <a:ext cx="3" cy="1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solidFill>
                  <a:prstClr val="black"/>
                </a:solidFill>
                <a:latin typeface="Comic Sans MS" panose="030F0702030302020204" pitchFamily="66" charset="0"/>
              </a:endParaRPr>
            </a:p>
          </p:txBody>
        </p:sp>
        <p:sp>
          <p:nvSpPr>
            <p:cNvPr id="50199" name="Line 17"/>
            <p:cNvSpPr>
              <a:spLocks noChangeShapeType="1"/>
            </p:cNvSpPr>
            <p:nvPr/>
          </p:nvSpPr>
          <p:spPr bwMode="auto">
            <a:xfrm>
              <a:off x="1582" y="2848"/>
              <a:ext cx="25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solidFill>
                  <a:prstClr val="black"/>
                </a:solidFill>
                <a:latin typeface="Comic Sans MS" panose="030F0702030302020204" pitchFamily="66" charset="0"/>
              </a:endParaRPr>
            </a:p>
          </p:txBody>
        </p:sp>
        <p:sp>
          <p:nvSpPr>
            <p:cNvPr id="50200" name="Line 18"/>
            <p:cNvSpPr>
              <a:spLocks noChangeShapeType="1"/>
            </p:cNvSpPr>
            <p:nvPr/>
          </p:nvSpPr>
          <p:spPr bwMode="auto">
            <a:xfrm flipV="1">
              <a:off x="1580" y="27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solidFill>
                  <a:prstClr val="black"/>
                </a:solidFill>
                <a:latin typeface="Comic Sans MS" panose="030F0702030302020204" pitchFamily="66" charset="0"/>
              </a:endParaRPr>
            </a:p>
          </p:txBody>
        </p:sp>
        <p:sp>
          <p:nvSpPr>
            <p:cNvPr id="150547" name="Rectangle 19"/>
            <p:cNvSpPr>
              <a:spLocks noChangeArrowheads="1"/>
            </p:cNvSpPr>
            <p:nvPr/>
          </p:nvSpPr>
          <p:spPr bwMode="auto">
            <a:xfrm>
              <a:off x="2630" y="1849"/>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sz="22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sp>
          <p:nvSpPr>
            <p:cNvPr id="150548" name="Text Box 20"/>
            <p:cNvSpPr txBox="1">
              <a:spLocks noChangeArrowheads="1"/>
            </p:cNvSpPr>
            <p:nvPr/>
          </p:nvSpPr>
          <p:spPr bwMode="auto">
            <a:xfrm>
              <a:off x="1778" y="2409"/>
              <a:ext cx="294"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2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200" i="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o</a:t>
              </a:r>
            </a:p>
          </p:txBody>
        </p:sp>
        <p:grpSp>
          <p:nvGrpSpPr>
            <p:cNvPr id="50203" name="Group 21"/>
            <p:cNvGrpSpPr>
              <a:grpSpLocks/>
            </p:cNvGrpSpPr>
            <p:nvPr/>
          </p:nvGrpSpPr>
          <p:grpSpPr bwMode="auto">
            <a:xfrm>
              <a:off x="1462" y="2384"/>
              <a:ext cx="225" cy="527"/>
              <a:chOff x="870" y="1872"/>
              <a:chExt cx="225" cy="527"/>
            </a:xfrm>
          </p:grpSpPr>
          <p:sp>
            <p:nvSpPr>
              <p:cNvPr id="150550" name="Text Box 22"/>
              <p:cNvSpPr txBox="1">
                <a:spLocks noChangeArrowheads="1"/>
              </p:cNvSpPr>
              <p:nvPr/>
            </p:nvSpPr>
            <p:spPr bwMode="auto">
              <a:xfrm>
                <a:off x="878" y="1872"/>
                <a:ext cx="212" cy="2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2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_</a:t>
                </a:r>
              </a:p>
            </p:txBody>
          </p:sp>
          <p:sp>
            <p:nvSpPr>
              <p:cNvPr id="150551" name="Text Box 23"/>
              <p:cNvSpPr txBox="1">
                <a:spLocks noChangeArrowheads="1"/>
              </p:cNvSpPr>
              <p:nvPr/>
            </p:nvSpPr>
            <p:spPr bwMode="auto">
              <a:xfrm>
                <a:off x="870" y="2128"/>
                <a:ext cx="225" cy="2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en-US" altLang="en-US" sz="22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grpSp>
        <p:grpSp>
          <p:nvGrpSpPr>
            <p:cNvPr id="50204" name="Group 24"/>
            <p:cNvGrpSpPr>
              <a:grpSpLocks/>
            </p:cNvGrpSpPr>
            <p:nvPr/>
          </p:nvGrpSpPr>
          <p:grpSpPr bwMode="auto">
            <a:xfrm>
              <a:off x="1454" y="2296"/>
              <a:ext cx="225" cy="527"/>
              <a:chOff x="870" y="1872"/>
              <a:chExt cx="225" cy="527"/>
            </a:xfrm>
          </p:grpSpPr>
          <p:sp>
            <p:nvSpPr>
              <p:cNvPr id="150553" name="Text Box 25"/>
              <p:cNvSpPr txBox="1">
                <a:spLocks noChangeArrowheads="1"/>
              </p:cNvSpPr>
              <p:nvPr/>
            </p:nvSpPr>
            <p:spPr bwMode="auto">
              <a:xfrm>
                <a:off x="878" y="1872"/>
                <a:ext cx="212" cy="2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2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p:txBody>
          </p:sp>
          <p:sp>
            <p:nvSpPr>
              <p:cNvPr id="150554" name="Text Box 26"/>
              <p:cNvSpPr txBox="1">
                <a:spLocks noChangeArrowheads="1"/>
              </p:cNvSpPr>
              <p:nvPr/>
            </p:nvSpPr>
            <p:spPr bwMode="auto">
              <a:xfrm>
                <a:off x="870" y="2128"/>
                <a:ext cx="225" cy="2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en-US" altLang="en-US" sz="22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grpSp>
        <p:sp>
          <p:nvSpPr>
            <p:cNvPr id="150555" name="Text Box 27"/>
            <p:cNvSpPr txBox="1">
              <a:spLocks noChangeArrowheads="1"/>
            </p:cNvSpPr>
            <p:nvPr/>
          </p:nvSpPr>
          <p:spPr bwMode="auto">
            <a:xfrm>
              <a:off x="2511" y="1989"/>
              <a:ext cx="735"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sz="22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+ 3.1V –</a:t>
              </a:r>
            </a:p>
          </p:txBody>
        </p:sp>
        <p:sp>
          <p:nvSpPr>
            <p:cNvPr id="150556" name="Text Box 28"/>
            <p:cNvSpPr txBox="1">
              <a:spLocks noChangeArrowheads="1"/>
            </p:cNvSpPr>
            <p:nvPr/>
          </p:nvSpPr>
          <p:spPr bwMode="auto">
            <a:xfrm>
              <a:off x="2920" y="2162"/>
              <a:ext cx="599" cy="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sz="2200"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a:p>
              <a:pPr algn="ctr">
                <a:defRPr/>
              </a:pPr>
              <a:r>
                <a:rPr lang="en-US" altLang="en-US" sz="2200"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6.8V </a:t>
              </a:r>
            </a:p>
            <a:p>
              <a:pPr algn="ctr">
                <a:defRPr/>
              </a:pPr>
              <a:r>
                <a:rPr lang="en-US" altLang="en-US" sz="2200"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p:txBody>
        </p:sp>
      </p:grpSp>
      <p:sp>
        <p:nvSpPr>
          <p:cNvPr id="50182" name="Text Box 29"/>
          <p:cNvSpPr txBox="1">
            <a:spLocks noChangeArrowheads="1"/>
          </p:cNvSpPr>
          <p:nvPr/>
        </p:nvSpPr>
        <p:spPr bwMode="auto">
          <a:xfrm>
            <a:off x="1006761" y="206375"/>
            <a:ext cx="7130478"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3200">
                <a:solidFill>
                  <a:srgbClr val="000066"/>
                </a:solidFill>
                <a:latin typeface="Comic Sans MS" panose="030F0702030302020204" pitchFamily="66" charset="0"/>
              </a:rPr>
              <a:t>Example 1:  Kirchhoff’s Voltage Law:</a:t>
            </a:r>
          </a:p>
          <a:p>
            <a:pPr algn="ctr"/>
            <a:endParaRPr lang="en-US" altLang="en-US" sz="1800">
              <a:solidFill>
                <a:prstClr val="black"/>
              </a:solidFill>
              <a:latin typeface="Comic Sans MS" panose="030F0702030302020204" pitchFamily="66" charset="0"/>
            </a:endParaRPr>
          </a:p>
        </p:txBody>
      </p:sp>
      <p:sp>
        <p:nvSpPr>
          <p:cNvPr id="150558" name="Text Box 30"/>
          <p:cNvSpPr txBox="1">
            <a:spLocks noChangeArrowheads="1"/>
          </p:cNvSpPr>
          <p:nvPr/>
        </p:nvSpPr>
        <p:spPr bwMode="auto">
          <a:xfrm>
            <a:off x="1768475" y="5112840"/>
            <a:ext cx="5330825"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200" i="1" u="sng">
                <a:solidFill>
                  <a:srgbClr val="CC0000"/>
                </a:solidFill>
                <a:effectLst>
                  <a:outerShdw blurRad="38100" dist="38100" dir="2700000" algn="tl">
                    <a:srgbClr val="C0C0C0"/>
                  </a:outerShdw>
                </a:effectLst>
                <a:latin typeface="Comic Sans MS" panose="030F0702030302020204" pitchFamily="66" charset="0"/>
                <a:ea typeface="Arial Unicode MS" panose="020B0604020202020204" pitchFamily="34" charset="-128"/>
                <a:cs typeface="Arial Unicode MS" panose="020B0604020202020204" pitchFamily="34" charset="-128"/>
              </a:rPr>
              <a:t>A</a:t>
            </a:r>
            <a:r>
              <a:rPr lang="en-US" altLang="en-US" sz="2200" i="1">
                <a:solidFill>
                  <a:prstClr val="black"/>
                </a:solidFill>
                <a:effectLst>
                  <a:outerShdw blurRad="38100" dist="38100" dir="2700000" algn="tl">
                    <a:srgbClr val="C0C0C0"/>
                  </a:outerShdw>
                </a:effectLst>
                <a:latin typeface="Comic Sans MS" panose="030F0702030302020204" pitchFamily="66" charset="0"/>
                <a:ea typeface="Arial Unicode MS" panose="020B0604020202020204" pitchFamily="34" charset="-128"/>
                <a:cs typeface="Arial Unicode MS" panose="020B0604020202020204" pitchFamily="34" charset="-128"/>
              </a:rPr>
              <a:t>:</a:t>
            </a:r>
            <a:r>
              <a:rPr lang="en-US" altLang="en-US" sz="22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v</a:t>
            </a:r>
            <a:r>
              <a:rPr lang="en-US" altLang="en-US" sz="2200" i="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4 </a:t>
            </a:r>
            <a:r>
              <a:rPr lang="en-US" altLang="en-US" sz="22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6.8 V</a:t>
            </a:r>
          </a:p>
        </p:txBody>
      </p:sp>
      <p:grpSp>
        <p:nvGrpSpPr>
          <p:cNvPr id="150559" name="Group 31"/>
          <p:cNvGrpSpPr>
            <a:grpSpLocks/>
          </p:cNvGrpSpPr>
          <p:nvPr/>
        </p:nvGrpSpPr>
        <p:grpSpPr bwMode="auto">
          <a:xfrm>
            <a:off x="1749425" y="3072904"/>
            <a:ext cx="6122988" cy="1822450"/>
            <a:chOff x="1102" y="2169"/>
            <a:chExt cx="3857" cy="1148"/>
          </a:xfrm>
        </p:grpSpPr>
        <p:sp>
          <p:nvSpPr>
            <p:cNvPr id="50185" name="Text Box 32"/>
            <p:cNvSpPr txBox="1">
              <a:spLocks noChangeArrowheads="1"/>
            </p:cNvSpPr>
            <p:nvPr/>
          </p:nvSpPr>
          <p:spPr bwMode="auto">
            <a:xfrm>
              <a:off x="1102" y="3046"/>
              <a:ext cx="3857"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200" u="sng" dirty="0">
                  <a:solidFill>
                    <a:srgbClr val="0000FF"/>
                  </a:solidFill>
                  <a:latin typeface="Comic Sans MS" panose="030F0702030302020204" pitchFamily="66" charset="0"/>
                </a:rPr>
                <a:t>Q</a:t>
              </a:r>
              <a:r>
                <a:rPr lang="en-US" altLang="en-US" sz="2200" dirty="0">
                  <a:solidFill>
                    <a:prstClr val="black"/>
                  </a:solidFill>
                  <a:latin typeface="Comic Sans MS" panose="030F0702030302020204" pitchFamily="66" charset="0"/>
                </a:rPr>
                <a:t>:    How much is the voltage </a:t>
              </a:r>
              <a:r>
                <a:rPr lang="en-US" altLang="en-US" sz="2200" i="1" dirty="0">
                  <a:solidFill>
                    <a:prstClr val="black"/>
                  </a:solidFill>
                  <a:latin typeface="Comic Sans MS" panose="030F0702030302020204" pitchFamily="66" charset="0"/>
                </a:rPr>
                <a:t>v</a:t>
              </a:r>
              <a:r>
                <a:rPr lang="en-US" altLang="en-US" sz="2200" baseline="-25000" dirty="0">
                  <a:solidFill>
                    <a:prstClr val="black"/>
                  </a:solidFill>
                  <a:latin typeface="Comic Sans MS" panose="030F0702030302020204" pitchFamily="66" charset="0"/>
                </a:rPr>
                <a:t>4 </a:t>
              </a:r>
              <a:r>
                <a:rPr lang="en-US" altLang="en-US" sz="2200" dirty="0">
                  <a:solidFill>
                    <a:prstClr val="black"/>
                  </a:solidFill>
                  <a:latin typeface="Comic Sans MS" panose="030F0702030302020204" pitchFamily="66" charset="0"/>
                </a:rPr>
                <a:t>?</a:t>
              </a:r>
            </a:p>
          </p:txBody>
        </p:sp>
        <p:sp>
          <p:nvSpPr>
            <p:cNvPr id="150561" name="Text Box 33"/>
            <p:cNvSpPr txBox="1">
              <a:spLocks noChangeArrowheads="1"/>
            </p:cNvSpPr>
            <p:nvPr/>
          </p:nvSpPr>
          <p:spPr bwMode="auto">
            <a:xfrm>
              <a:off x="4236" y="2169"/>
              <a:ext cx="311" cy="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sz="22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a:p>
              <a:pPr algn="ctr">
                <a:defRPr/>
              </a:pPr>
              <a:r>
                <a:rPr lang="en-US" altLang="en-US" sz="22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200" i="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4 </a:t>
              </a:r>
              <a:endParaRPr lang="en-US" altLang="en-US" sz="22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a:p>
              <a:pPr algn="ctr">
                <a:defRPr/>
              </a:pPr>
              <a:r>
                <a:rPr lang="en-US" altLang="en-US" sz="22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_</a:t>
              </a:r>
            </a:p>
          </p:txBody>
        </p:sp>
      </p:grpSp>
    </p:spTree>
    <p:extLst>
      <p:ext uri="{BB962C8B-B14F-4D97-AF65-F5344CB8AC3E}">
        <p14:creationId xmlns:p14="http://schemas.microsoft.com/office/powerpoint/2010/main" val="3213417292"/>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0531"/>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50559"/>
                                        </p:tgtEl>
                                        <p:attrNameLst>
                                          <p:attrName>style.visibility</p:attrName>
                                        </p:attrNameLst>
                                      </p:cBhvr>
                                      <p:to>
                                        <p:strVal val="visible"/>
                                      </p:to>
                                    </p:set>
                                  </p:childTnLst>
                                </p:cTn>
                              </p:par>
                            </p:childTnLst>
                          </p:cTn>
                        </p:par>
                      </p:childTnLst>
                    </p:cTn>
                  </p:par>
                  <p:par>
                    <p:cTn id="11" fill="hold">
                      <p:stCondLst>
                        <p:cond delay="indefinite"/>
                      </p:stCondLst>
                      <p:childTnLst>
                        <p:par>
                          <p:cTn id="12" fill="hold" nodeType="after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0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autoUpdateAnimBg="0"/>
      <p:bldP spid="150558"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0929E73A-1E24-4964-81A6-927A1BE79A22}" type="slidenum">
              <a:rPr lang="en-GB" altLang="en-US" sz="1400">
                <a:solidFill>
                  <a:prstClr val="black"/>
                </a:solidFill>
                <a:latin typeface="Comic Sans MS" panose="030F0702030302020204" pitchFamily="66" charset="0"/>
              </a:rPr>
              <a:pPr/>
              <a:t>31</a:t>
            </a:fld>
            <a:endParaRPr lang="en-GB" altLang="en-US" sz="1400">
              <a:solidFill>
                <a:prstClr val="black"/>
              </a:solidFill>
              <a:latin typeface="Comic Sans MS" panose="030F0702030302020204" pitchFamily="66" charset="0"/>
            </a:endParaRPr>
          </a:p>
        </p:txBody>
      </p:sp>
      <p:sp>
        <p:nvSpPr>
          <p:cNvPr id="51203" name="Text Box 2"/>
          <p:cNvSpPr txBox="1">
            <a:spLocks noChangeArrowheads="1"/>
          </p:cNvSpPr>
          <p:nvPr/>
        </p:nvSpPr>
        <p:spPr bwMode="auto">
          <a:xfrm>
            <a:off x="971550" y="188913"/>
            <a:ext cx="7196201"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3200">
                <a:solidFill>
                  <a:srgbClr val="000066"/>
                </a:solidFill>
                <a:latin typeface="Comic Sans MS" panose="030F0702030302020204" pitchFamily="66" charset="0"/>
              </a:rPr>
              <a:t>Example 2:  Kirchhoff’s Voltage Law:</a:t>
            </a:r>
          </a:p>
        </p:txBody>
      </p:sp>
      <p:sp>
        <p:nvSpPr>
          <p:cNvPr id="151555" name="Text Box 3"/>
          <p:cNvSpPr txBox="1">
            <a:spLocks noChangeArrowheads="1"/>
          </p:cNvSpPr>
          <p:nvPr/>
        </p:nvSpPr>
        <p:spPr bwMode="auto">
          <a:xfrm>
            <a:off x="611188" y="1124744"/>
            <a:ext cx="82184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400" u="sng">
                <a:solidFill>
                  <a:srgbClr val="0000FF"/>
                </a:solidFill>
                <a:latin typeface="Comic Sans MS" panose="030F0702030302020204" pitchFamily="66" charset="0"/>
              </a:rPr>
              <a:t>Q</a:t>
            </a:r>
            <a:r>
              <a:rPr lang="en-US" altLang="en-US" sz="2400">
                <a:solidFill>
                  <a:prstClr val="black"/>
                </a:solidFill>
                <a:latin typeface="Comic Sans MS" panose="030F0702030302020204" pitchFamily="66" charset="0"/>
              </a:rPr>
              <a:t>:   If </a:t>
            </a: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1</a:t>
            </a:r>
            <a:r>
              <a:rPr lang="en-US" altLang="en-US" sz="24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a:solidFill>
                  <a:prstClr val="black"/>
                </a:solidFill>
                <a:latin typeface="Comic Sans MS" panose="030F0702030302020204" pitchFamily="66" charset="0"/>
              </a:rPr>
              <a:t>= 10 V and </a:t>
            </a: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i="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5</a:t>
            </a:r>
            <a:r>
              <a:rPr lang="en-US" altLang="en-US" sz="2400">
                <a:solidFill>
                  <a:prstClr val="black"/>
                </a:solidFill>
                <a:latin typeface="Comic Sans MS" panose="030F0702030302020204" pitchFamily="66" charset="0"/>
              </a:rPr>
              <a:t> = 2 V, what are </a:t>
            </a: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a:t>
            </a:r>
            <a:r>
              <a:rPr lang="en-US" altLang="en-US" sz="24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3</a:t>
            </a:r>
            <a:r>
              <a:rPr lang="en-US" altLang="en-US" sz="24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r>
              <a:rPr lang="en-US" altLang="en-US" sz="2400">
                <a:solidFill>
                  <a:prstClr val="black"/>
                </a:solidFill>
                <a:latin typeface="Comic Sans MS" panose="030F0702030302020204" pitchFamily="66" charset="0"/>
              </a:rPr>
              <a:t> and </a:t>
            </a: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4</a:t>
            </a:r>
            <a:r>
              <a:rPr lang="en-US" altLang="en-US" sz="2400">
                <a:solidFill>
                  <a:prstClr val="black"/>
                </a:solidFill>
                <a:latin typeface="Comic Sans MS" panose="030F0702030302020204" pitchFamily="66" charset="0"/>
              </a:rPr>
              <a:t>?</a:t>
            </a:r>
          </a:p>
        </p:txBody>
      </p:sp>
      <p:sp>
        <p:nvSpPr>
          <p:cNvPr id="151556" name="Text Box 4"/>
          <p:cNvSpPr txBox="1">
            <a:spLocks noChangeArrowheads="1"/>
          </p:cNvSpPr>
          <p:nvPr/>
        </p:nvSpPr>
        <p:spPr bwMode="auto">
          <a:xfrm>
            <a:off x="536575" y="1774825"/>
            <a:ext cx="6699721"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en-US" sz="2400" dirty="0">
                <a:solidFill>
                  <a:prstClr val="black"/>
                </a:solidFill>
                <a:latin typeface="Comic Sans MS" panose="030F0702030302020204" pitchFamily="66" charset="0"/>
              </a:rPr>
              <a:t> </a:t>
            </a:r>
            <a:r>
              <a:rPr lang="tr-TR" altLang="en-US" sz="2400" dirty="0">
                <a:solidFill>
                  <a:prstClr val="black"/>
                </a:solidFill>
                <a:latin typeface="Comic Sans MS" panose="030F0702030302020204" pitchFamily="66" charset="0"/>
              </a:rPr>
              <a:t>-</a:t>
            </a:r>
            <a:r>
              <a:rPr lang="en-US" altLang="en-US" sz="2400" b="1"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tr-TR" altLang="en-US" sz="2400" b="1" baseline="-250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1 </a:t>
            </a:r>
            <a:r>
              <a:rPr lang="tr-TR"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1" baseline="-250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a:t>
            </a:r>
            <a:r>
              <a:rPr lang="tr-TR" altLang="en-US" sz="2400" b="1" baseline="-250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tr-TR"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0   </a:t>
            </a:r>
            <a:r>
              <a:rPr lang="tr-TR"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sym typeface="Symbol" panose="05050102010706020507" pitchFamily="18" charset="2"/>
              </a:rPr>
              <a:t></a:t>
            </a:r>
            <a:r>
              <a:rPr lang="tr-TR"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1" baseline="-250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 </a:t>
            </a:r>
            <a:r>
              <a:rPr lang="en-US" altLang="en-US" sz="24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10 V</a:t>
            </a:r>
          </a:p>
          <a:p>
            <a:pPr>
              <a:defRPr/>
            </a:pPr>
            <a:r>
              <a:rPr lang="tr-TR" altLang="en-US" sz="2400" dirty="0">
                <a:solidFill>
                  <a:prstClr val="black"/>
                </a:solidFill>
                <a:latin typeface="Comic Sans MS" panose="030F0702030302020204" pitchFamily="66" charset="0"/>
              </a:rPr>
              <a:t>-</a:t>
            </a:r>
            <a:r>
              <a:rPr lang="en-US" altLang="en-US" sz="2400" b="1"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tr-TR" altLang="en-US" sz="2400" b="1" baseline="-250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 </a:t>
            </a:r>
            <a:r>
              <a:rPr lang="tr-TR"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tr-TR" altLang="en-US" sz="2400" b="1" baseline="-250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3 </a:t>
            </a:r>
            <a:r>
              <a:rPr lang="tr-TR"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tr-TR" altLang="en-US" sz="2400" b="1" baseline="-250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5 </a:t>
            </a:r>
            <a:r>
              <a:rPr lang="tr-TR"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0 </a:t>
            </a:r>
            <a:r>
              <a:rPr lang="tr-TR"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sym typeface="Symbol" panose="05050102010706020507" pitchFamily="18" charset="2"/>
              </a:rPr>
              <a:t> </a:t>
            </a:r>
            <a:r>
              <a:rPr lang="en-US" altLang="en-US" sz="2400" b="1"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1" baseline="-250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3  </a:t>
            </a:r>
            <a:r>
              <a:rPr lang="en-US" altLang="en-US" sz="24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10 V – 2 V = 8 V</a:t>
            </a:r>
          </a:p>
          <a:p>
            <a:pPr>
              <a:defRPr/>
            </a:pPr>
            <a:r>
              <a:rPr lang="en-US" altLang="en-US" sz="24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tr-TR" altLang="en-US" sz="2400" dirty="0">
                <a:solidFill>
                  <a:prstClr val="black"/>
                </a:solidFill>
                <a:latin typeface="Comic Sans MS" panose="030F0702030302020204" pitchFamily="66" charset="0"/>
              </a:rPr>
              <a:t>-</a:t>
            </a:r>
            <a:r>
              <a:rPr lang="en-US" altLang="en-US" sz="2400" b="1"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tr-TR" altLang="en-US" sz="2400" b="1" baseline="-250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4 </a:t>
            </a:r>
            <a:r>
              <a:rPr lang="tr-TR"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tr-TR" altLang="en-US" sz="2400" b="1" baseline="-250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5 </a:t>
            </a:r>
            <a:r>
              <a:rPr lang="tr-TR"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0     </a:t>
            </a:r>
            <a:r>
              <a:rPr lang="tr-TR"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sym typeface="Symbol" panose="05050102010706020507" pitchFamily="18" charset="2"/>
              </a:rPr>
              <a:t></a:t>
            </a:r>
            <a:r>
              <a:rPr lang="en-US" altLang="en-US" sz="24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1" baseline="-250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4</a:t>
            </a:r>
            <a:r>
              <a:rPr lang="en-US" altLang="en-US" sz="24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 2 V  </a:t>
            </a:r>
          </a:p>
        </p:txBody>
      </p:sp>
      <p:grpSp>
        <p:nvGrpSpPr>
          <p:cNvPr id="51206" name="Group 5"/>
          <p:cNvGrpSpPr>
            <a:grpSpLocks/>
          </p:cNvGrpSpPr>
          <p:nvPr/>
        </p:nvGrpSpPr>
        <p:grpSpPr bwMode="auto">
          <a:xfrm>
            <a:off x="827584" y="2909491"/>
            <a:ext cx="6989762" cy="2119312"/>
            <a:chOff x="482" y="2048"/>
            <a:chExt cx="4403" cy="1335"/>
          </a:xfrm>
        </p:grpSpPr>
        <p:grpSp>
          <p:nvGrpSpPr>
            <p:cNvPr id="51207" name="Group 6"/>
            <p:cNvGrpSpPr>
              <a:grpSpLocks/>
            </p:cNvGrpSpPr>
            <p:nvPr/>
          </p:nvGrpSpPr>
          <p:grpSpPr bwMode="auto">
            <a:xfrm>
              <a:off x="1181" y="2377"/>
              <a:ext cx="3109" cy="1006"/>
              <a:chOff x="1381" y="1849"/>
              <a:chExt cx="2821" cy="1006"/>
            </a:xfrm>
          </p:grpSpPr>
          <p:sp>
            <p:nvSpPr>
              <p:cNvPr id="51213" name="Oval 7"/>
              <p:cNvSpPr>
                <a:spLocks noChangeArrowheads="1"/>
              </p:cNvSpPr>
              <p:nvPr/>
            </p:nvSpPr>
            <p:spPr bwMode="auto">
              <a:xfrm>
                <a:off x="1381" y="2329"/>
                <a:ext cx="384" cy="38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51214" name="Line 8"/>
              <p:cNvSpPr>
                <a:spLocks noChangeShapeType="1"/>
              </p:cNvSpPr>
              <p:nvPr/>
            </p:nvSpPr>
            <p:spPr bwMode="auto">
              <a:xfrm>
                <a:off x="1572" y="1921"/>
                <a:ext cx="3" cy="41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51215" name="Line 9"/>
              <p:cNvSpPr>
                <a:spLocks noChangeShapeType="1"/>
              </p:cNvSpPr>
              <p:nvPr/>
            </p:nvSpPr>
            <p:spPr bwMode="auto">
              <a:xfrm flipV="1">
                <a:off x="1573" y="2722"/>
                <a:ext cx="0" cy="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51216" name="Line 10"/>
              <p:cNvSpPr>
                <a:spLocks noChangeShapeType="1"/>
              </p:cNvSpPr>
              <p:nvPr/>
            </p:nvSpPr>
            <p:spPr bwMode="auto">
              <a:xfrm>
                <a:off x="1577" y="1918"/>
                <a:ext cx="10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51217" name="Line 11"/>
              <p:cNvSpPr>
                <a:spLocks noChangeShapeType="1"/>
              </p:cNvSpPr>
              <p:nvPr/>
            </p:nvSpPr>
            <p:spPr bwMode="auto">
              <a:xfrm>
                <a:off x="3170" y="1918"/>
                <a:ext cx="9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151564" name="Rectangle 12"/>
              <p:cNvSpPr>
                <a:spLocks noChangeArrowheads="1"/>
              </p:cNvSpPr>
              <p:nvPr/>
            </p:nvSpPr>
            <p:spPr bwMode="auto">
              <a:xfrm rot="-5400000">
                <a:off x="3243" y="2392"/>
                <a:ext cx="528" cy="14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sp>
            <p:nvSpPr>
              <p:cNvPr id="51219" name="Line 13"/>
              <p:cNvSpPr>
                <a:spLocks noChangeShapeType="1"/>
              </p:cNvSpPr>
              <p:nvPr/>
            </p:nvSpPr>
            <p:spPr bwMode="auto">
              <a:xfrm flipV="1">
                <a:off x="3515" y="2729"/>
                <a:ext cx="0" cy="1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51220" name="Line 14"/>
              <p:cNvSpPr>
                <a:spLocks noChangeShapeType="1"/>
              </p:cNvSpPr>
              <p:nvPr/>
            </p:nvSpPr>
            <p:spPr bwMode="auto">
              <a:xfrm>
                <a:off x="3515" y="1925"/>
                <a:ext cx="0" cy="2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grpSp>
            <p:nvGrpSpPr>
              <p:cNvPr id="51221" name="Group 15"/>
              <p:cNvGrpSpPr>
                <a:grpSpLocks/>
              </p:cNvGrpSpPr>
              <p:nvPr/>
            </p:nvGrpSpPr>
            <p:grpSpPr bwMode="auto">
              <a:xfrm>
                <a:off x="4056" y="1915"/>
                <a:ext cx="146" cy="940"/>
                <a:chOff x="4056" y="1915"/>
                <a:chExt cx="146" cy="940"/>
              </a:xfrm>
            </p:grpSpPr>
            <p:sp>
              <p:nvSpPr>
                <p:cNvPr id="151568" name="Rectangle 16"/>
                <p:cNvSpPr>
                  <a:spLocks noChangeArrowheads="1"/>
                </p:cNvSpPr>
                <p:nvPr/>
              </p:nvSpPr>
              <p:spPr bwMode="auto">
                <a:xfrm rot="-5400000">
                  <a:off x="3864" y="2395"/>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sp>
              <p:nvSpPr>
                <p:cNvPr id="151569" name="Rectangle 17"/>
                <p:cNvSpPr>
                  <a:spLocks noChangeArrowheads="1"/>
                </p:cNvSpPr>
                <p:nvPr/>
              </p:nvSpPr>
              <p:spPr bwMode="auto">
                <a:xfrm rot="-5400000">
                  <a:off x="3866" y="2396"/>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sp>
              <p:nvSpPr>
                <p:cNvPr id="51234" name="Line 18"/>
                <p:cNvSpPr>
                  <a:spLocks noChangeShapeType="1"/>
                </p:cNvSpPr>
                <p:nvPr/>
              </p:nvSpPr>
              <p:spPr bwMode="auto">
                <a:xfrm flipH="1">
                  <a:off x="4139" y="1915"/>
                  <a:ext cx="4" cy="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51235" name="Line 19"/>
                <p:cNvSpPr>
                  <a:spLocks noChangeShapeType="1"/>
                </p:cNvSpPr>
                <p:nvPr/>
              </p:nvSpPr>
              <p:spPr bwMode="auto">
                <a:xfrm flipH="1" flipV="1">
                  <a:off x="4142" y="2738"/>
                  <a:ext cx="3" cy="1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grpSp>
          <p:sp>
            <p:nvSpPr>
              <p:cNvPr id="51222" name="Line 20"/>
              <p:cNvSpPr>
                <a:spLocks noChangeShapeType="1"/>
              </p:cNvSpPr>
              <p:nvPr/>
            </p:nvSpPr>
            <p:spPr bwMode="auto">
              <a:xfrm>
                <a:off x="1582" y="2848"/>
                <a:ext cx="25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51223" name="Line 21"/>
              <p:cNvSpPr>
                <a:spLocks noChangeShapeType="1"/>
              </p:cNvSpPr>
              <p:nvPr/>
            </p:nvSpPr>
            <p:spPr bwMode="auto">
              <a:xfrm flipV="1">
                <a:off x="1573" y="27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151574" name="Rectangle 22"/>
              <p:cNvSpPr>
                <a:spLocks noChangeArrowheads="1"/>
              </p:cNvSpPr>
              <p:nvPr/>
            </p:nvSpPr>
            <p:spPr bwMode="auto">
              <a:xfrm>
                <a:off x="2630" y="1849"/>
                <a:ext cx="527"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grpSp>
            <p:nvGrpSpPr>
              <p:cNvPr id="51225" name="Group 23"/>
              <p:cNvGrpSpPr>
                <a:grpSpLocks/>
              </p:cNvGrpSpPr>
              <p:nvPr/>
            </p:nvGrpSpPr>
            <p:grpSpPr bwMode="auto">
              <a:xfrm>
                <a:off x="2160" y="1915"/>
                <a:ext cx="146" cy="940"/>
                <a:chOff x="4056" y="1915"/>
                <a:chExt cx="146" cy="940"/>
              </a:xfrm>
            </p:grpSpPr>
            <p:sp>
              <p:nvSpPr>
                <p:cNvPr id="151576" name="Rectangle 24"/>
                <p:cNvSpPr>
                  <a:spLocks noChangeArrowheads="1"/>
                </p:cNvSpPr>
                <p:nvPr/>
              </p:nvSpPr>
              <p:spPr bwMode="auto">
                <a:xfrm rot="-5400000">
                  <a:off x="3864" y="2395"/>
                  <a:ext cx="528" cy="14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sp>
              <p:nvSpPr>
                <p:cNvPr id="151577" name="Rectangle 25"/>
                <p:cNvSpPr>
                  <a:spLocks noChangeArrowheads="1"/>
                </p:cNvSpPr>
                <p:nvPr/>
              </p:nvSpPr>
              <p:spPr bwMode="auto">
                <a:xfrm rot="-5400000">
                  <a:off x="3866" y="2396"/>
                  <a:ext cx="528" cy="14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sp>
              <p:nvSpPr>
                <p:cNvPr id="51230" name="Line 26"/>
                <p:cNvSpPr>
                  <a:spLocks noChangeShapeType="1"/>
                </p:cNvSpPr>
                <p:nvPr/>
              </p:nvSpPr>
              <p:spPr bwMode="auto">
                <a:xfrm flipH="1">
                  <a:off x="4139" y="1915"/>
                  <a:ext cx="4" cy="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51231" name="Line 27"/>
                <p:cNvSpPr>
                  <a:spLocks noChangeShapeType="1"/>
                </p:cNvSpPr>
                <p:nvPr/>
              </p:nvSpPr>
              <p:spPr bwMode="auto">
                <a:xfrm flipH="1" flipV="1">
                  <a:off x="4142" y="2738"/>
                  <a:ext cx="3" cy="1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grpSp>
          <p:sp>
            <p:nvSpPr>
              <p:cNvPr id="151580" name="Text Box 28"/>
              <p:cNvSpPr txBox="1">
                <a:spLocks noChangeArrowheads="1"/>
              </p:cNvSpPr>
              <p:nvPr/>
            </p:nvSpPr>
            <p:spPr bwMode="auto">
              <a:xfrm>
                <a:off x="1461" y="2361"/>
                <a:ext cx="16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p:txBody>
          </p:sp>
          <p:sp>
            <p:nvSpPr>
              <p:cNvPr id="151581" name="Text Box 29"/>
              <p:cNvSpPr txBox="1">
                <a:spLocks noChangeArrowheads="1"/>
              </p:cNvSpPr>
              <p:nvPr/>
            </p:nvSpPr>
            <p:spPr bwMode="auto">
              <a:xfrm>
                <a:off x="1467" y="2407"/>
                <a:ext cx="188"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_</a:t>
                </a:r>
              </a:p>
            </p:txBody>
          </p:sp>
        </p:grpSp>
        <p:sp>
          <p:nvSpPr>
            <p:cNvPr id="151582" name="Text Box 30"/>
            <p:cNvSpPr txBox="1">
              <a:spLocks noChangeArrowheads="1"/>
            </p:cNvSpPr>
            <p:nvPr/>
          </p:nvSpPr>
          <p:spPr bwMode="auto">
            <a:xfrm>
              <a:off x="482" y="2755"/>
              <a:ext cx="707" cy="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p>
            <a:p>
              <a:pPr>
                <a:defRPr/>
              </a:pPr>
              <a:r>
                <a:rPr lang="en-US" altLang="en-US"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b="1" baseline="-250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1 </a:t>
              </a:r>
              <a:r>
                <a:rPr lang="en-US" altLang="en-US"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10 V</a:t>
              </a:r>
              <a:endParaRPr lang="en-US" altLang="en-US" baseline="-250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a:p>
              <a:pPr>
                <a:defRPr/>
              </a:pPr>
              <a:r>
                <a:rPr lang="en-US" altLang="en-US"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p>
          </p:txBody>
        </p:sp>
        <p:sp>
          <p:nvSpPr>
            <p:cNvPr id="151583" name="Text Box 31"/>
            <p:cNvSpPr txBox="1">
              <a:spLocks noChangeArrowheads="1"/>
            </p:cNvSpPr>
            <p:nvPr/>
          </p:nvSpPr>
          <p:spPr bwMode="auto">
            <a:xfrm>
              <a:off x="1758" y="2669"/>
              <a:ext cx="247"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a:p>
              <a:pP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b="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a:t>
              </a:r>
            </a:p>
            <a:p>
              <a:pPr>
                <a:defRPr/>
              </a:pPr>
              <a:r>
                <a:rPr lang="en-US" altLang="en-US" sz="2800" b="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p:txBody>
        </p:sp>
        <p:sp>
          <p:nvSpPr>
            <p:cNvPr id="151584" name="Text Box 32"/>
            <p:cNvSpPr txBox="1">
              <a:spLocks noChangeArrowheads="1"/>
            </p:cNvSpPr>
            <p:nvPr/>
          </p:nvSpPr>
          <p:spPr bwMode="auto">
            <a:xfrm>
              <a:off x="3142" y="2669"/>
              <a:ext cx="247"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a:p>
              <a:pP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b="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4</a:t>
              </a:r>
            </a:p>
            <a:p>
              <a:pPr>
                <a:defRPr/>
              </a:pPr>
              <a:r>
                <a:rPr lang="en-US" altLang="en-US" sz="2800" b="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p:txBody>
        </p:sp>
        <p:sp>
          <p:nvSpPr>
            <p:cNvPr id="151585" name="Text Box 33"/>
            <p:cNvSpPr txBox="1">
              <a:spLocks noChangeArrowheads="1"/>
            </p:cNvSpPr>
            <p:nvPr/>
          </p:nvSpPr>
          <p:spPr bwMode="auto">
            <a:xfrm>
              <a:off x="4294" y="2653"/>
              <a:ext cx="591"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a:p>
              <a:pP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b="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5</a:t>
              </a:r>
              <a:r>
                <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2 V</a:t>
              </a:r>
              <a:endParaRPr lang="en-US" altLang="en-US" b="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a:p>
              <a:pPr>
                <a:defRPr/>
              </a:pPr>
              <a:r>
                <a:rPr lang="en-US" altLang="en-US" sz="2800" b="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p:txBody>
        </p:sp>
        <p:sp>
          <p:nvSpPr>
            <p:cNvPr id="151586" name="Text Box 34"/>
            <p:cNvSpPr txBox="1">
              <a:spLocks noChangeArrowheads="1"/>
            </p:cNvSpPr>
            <p:nvPr/>
          </p:nvSpPr>
          <p:spPr bwMode="auto">
            <a:xfrm>
              <a:off x="2566" y="2048"/>
              <a:ext cx="50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v</a:t>
              </a:r>
              <a:r>
                <a:rPr lang="en-US" altLang="en-US" b="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3  </a:t>
              </a:r>
              <a:r>
                <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p:txBody>
        </p:sp>
      </p:grpSp>
    </p:spTree>
    <p:extLst>
      <p:ext uri="{BB962C8B-B14F-4D97-AF65-F5344CB8AC3E}">
        <p14:creationId xmlns:p14="http://schemas.microsoft.com/office/powerpoint/2010/main" val="3724703016"/>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5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15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155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06151" y="2923972"/>
            <a:ext cx="3971096" cy="3168352"/>
            <a:chOff x="83658" y="2454651"/>
            <a:chExt cx="3971096" cy="3168352"/>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58" y="2454651"/>
              <a:ext cx="3971096" cy="3168352"/>
            </a:xfrm>
            <a:prstGeom prst="rect">
              <a:avLst/>
            </a:prstGeom>
          </p:spPr>
        </p:pic>
        <p:sp>
          <p:nvSpPr>
            <p:cNvPr id="19" name="Rectangle 18"/>
            <p:cNvSpPr/>
            <p:nvPr/>
          </p:nvSpPr>
          <p:spPr>
            <a:xfrm>
              <a:off x="2592065" y="5144692"/>
              <a:ext cx="1115839" cy="243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698" name="Slide Number Placeholder 3"/>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7091D09D-AB2F-4CB1-8E84-604D3D18784B}" type="slidenum">
              <a:rPr lang="en-GB" altLang="en-US" sz="1400">
                <a:solidFill>
                  <a:prstClr val="black"/>
                </a:solidFill>
                <a:latin typeface="Comic Sans MS" panose="030F0702030302020204" pitchFamily="66" charset="0"/>
              </a:rPr>
              <a:pPr/>
              <a:t>32</a:t>
            </a:fld>
            <a:endParaRPr lang="en-GB" altLang="en-US" sz="1400">
              <a:solidFill>
                <a:prstClr val="black"/>
              </a:solidFill>
              <a:latin typeface="Comic Sans MS" panose="030F0702030302020204" pitchFamily="66" charset="0"/>
            </a:endParaRPr>
          </a:p>
        </p:txBody>
      </p:sp>
      <p:sp>
        <p:nvSpPr>
          <p:cNvPr id="130052" name="Text Box 4"/>
          <p:cNvSpPr txBox="1">
            <a:spLocks noChangeArrowheads="1"/>
          </p:cNvSpPr>
          <p:nvPr/>
        </p:nvSpPr>
        <p:spPr bwMode="auto">
          <a:xfrm>
            <a:off x="501153" y="330150"/>
            <a:ext cx="4392860" cy="646331"/>
          </a:xfrm>
          <a:prstGeom prst="rect">
            <a:avLst/>
          </a:prstGeom>
          <a:solidFill>
            <a:schemeClr val="bg1"/>
          </a:solidFill>
          <a:ln>
            <a:noFill/>
          </a:ln>
          <a:effectLst/>
          <a:extLst/>
        </p:spPr>
        <p:txBody>
          <a:bodyPr vert="horz" wrap="square" lIns="91440" tIns="45720" rIns="91440" bIns="45720" rtlCol="0" anchor="ctr">
            <a:spAutoFit/>
          </a:bodyPr>
          <a:lstStyle>
            <a:lvl1pPr defTabSz="914400" eaLnBrk="1" latinLnBrk="0" hangingPunct="1">
              <a:buNone/>
              <a:defRPr sz="3600">
                <a:effectLst>
                  <a:outerShdw blurRad="38100" dist="38100" dir="2700000" algn="tl">
                    <a:srgbClr val="000000">
                      <a:alpha val="43137"/>
                    </a:srgbClr>
                  </a:outerShdw>
                </a:effectLst>
                <a:latin typeface="Comic Sans MS" panose="030F0702030302020204" pitchFamily="66" charset="0"/>
              </a:defRPr>
            </a:lvl1pPr>
          </a:lstStyle>
          <a:p>
            <a:r>
              <a:rPr lang="tr-TR" altLang="en-US" dirty="0">
                <a:solidFill>
                  <a:prstClr val="black"/>
                </a:solidFill>
              </a:rPr>
              <a:t>Electronic </a:t>
            </a:r>
            <a:r>
              <a:rPr lang="en-US" altLang="en-US" dirty="0">
                <a:solidFill>
                  <a:prstClr val="black"/>
                </a:solidFill>
              </a:rPr>
              <a:t> </a:t>
            </a:r>
            <a:r>
              <a:rPr lang="tr-TR" altLang="en-US" dirty="0">
                <a:solidFill>
                  <a:prstClr val="black"/>
                </a:solidFill>
              </a:rPr>
              <a:t>C</a:t>
            </a:r>
            <a:r>
              <a:rPr lang="en-US" altLang="en-US" dirty="0" err="1">
                <a:solidFill>
                  <a:prstClr val="black"/>
                </a:solidFill>
              </a:rPr>
              <a:t>ircuits</a:t>
            </a:r>
            <a:endParaRPr lang="en-GB" altLang="en-US" dirty="0">
              <a:solidFill>
                <a:prstClr val="black"/>
              </a:solidFill>
            </a:endParaRPr>
          </a:p>
        </p:txBody>
      </p:sp>
      <p:sp>
        <p:nvSpPr>
          <p:cNvPr id="130053" name="Text Box 5"/>
          <p:cNvSpPr txBox="1">
            <a:spLocks noChangeArrowheads="1"/>
          </p:cNvSpPr>
          <p:nvPr/>
        </p:nvSpPr>
        <p:spPr bwMode="auto">
          <a:xfrm>
            <a:off x="467544" y="1124744"/>
            <a:ext cx="61654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tr-TR" altLang="en-US" dirty="0">
                <a:solidFill>
                  <a:prstClr val="black"/>
                </a:solidFill>
                <a:effectLst>
                  <a:outerShdw blurRad="38100" dist="38100" dir="2700000" algn="tl">
                    <a:srgbClr val="C0C0C0"/>
                  </a:outerShdw>
                </a:effectLst>
                <a:latin typeface="Comic Sans MS" panose="030F0702030302020204" pitchFamily="66" charset="0"/>
              </a:rPr>
              <a:t>C</a:t>
            </a:r>
            <a:r>
              <a:rPr lang="en-US" altLang="en-US" dirty="0" err="1">
                <a:solidFill>
                  <a:prstClr val="black"/>
                </a:solidFill>
                <a:effectLst>
                  <a:outerShdw blurRad="38100" dist="38100" dir="2700000" algn="tl">
                    <a:srgbClr val="C0C0C0"/>
                  </a:outerShdw>
                </a:effectLst>
                <a:latin typeface="Comic Sans MS" panose="030F0702030302020204" pitchFamily="66" charset="0"/>
              </a:rPr>
              <a:t>ircuits</a:t>
            </a:r>
            <a:r>
              <a:rPr lang="en-US" altLang="en-US" dirty="0">
                <a:solidFill>
                  <a:prstClr val="black"/>
                </a:solidFill>
                <a:effectLst>
                  <a:outerShdw blurRad="38100" dist="38100" dir="2700000" algn="tl">
                    <a:srgbClr val="C0C0C0"/>
                  </a:outerShdw>
                </a:effectLst>
                <a:latin typeface="Comic Sans MS" panose="030F0702030302020204" pitchFamily="66" charset="0"/>
              </a:rPr>
              <a:t> are obtained by connecting </a:t>
            </a:r>
            <a:r>
              <a:rPr lang="tr-TR" altLang="en-US" dirty="0" err="1">
                <a:solidFill>
                  <a:prstClr val="black"/>
                </a:solidFill>
                <a:effectLst>
                  <a:outerShdw blurRad="38100" dist="38100" dir="2700000" algn="tl">
                    <a:srgbClr val="C0C0C0"/>
                  </a:outerShdw>
                </a:effectLst>
                <a:latin typeface="Comic Sans MS" panose="030F0702030302020204" pitchFamily="66" charset="0"/>
              </a:rPr>
              <a:t>electronic</a:t>
            </a:r>
            <a:r>
              <a:rPr lang="en-US" altLang="en-US" dirty="0">
                <a:solidFill>
                  <a:prstClr val="black"/>
                </a:solidFill>
                <a:effectLst>
                  <a:outerShdw blurRad="38100" dist="38100" dir="2700000" algn="tl">
                    <a:srgbClr val="C0C0C0"/>
                  </a:outerShdw>
                </a:effectLst>
                <a:latin typeface="Comic Sans MS" panose="030F0702030302020204" pitchFamily="66" charset="0"/>
              </a:rPr>
              <a:t> elements</a:t>
            </a:r>
            <a:endParaRPr lang="en-GB" altLang="en-US" dirty="0">
              <a:solidFill>
                <a:prstClr val="black"/>
              </a:solidFill>
              <a:effectLst>
                <a:outerShdw blurRad="38100" dist="38100" dir="2700000" algn="tl">
                  <a:srgbClr val="C0C0C0"/>
                </a:outerShdw>
              </a:effectLst>
              <a:latin typeface="Comic Sans MS" panose="030F0702030302020204" pitchFamily="66" charset="0"/>
            </a:endParaRPr>
          </a:p>
        </p:txBody>
      </p:sp>
      <p:sp>
        <p:nvSpPr>
          <p:cNvPr id="130054" name="Text Box 6"/>
          <p:cNvSpPr txBox="1">
            <a:spLocks noChangeArrowheads="1"/>
          </p:cNvSpPr>
          <p:nvPr/>
        </p:nvSpPr>
        <p:spPr bwMode="auto">
          <a:xfrm>
            <a:off x="467544" y="1565205"/>
            <a:ext cx="439305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en-US" dirty="0">
                <a:solidFill>
                  <a:prstClr val="black"/>
                </a:solidFill>
                <a:latin typeface="Comic Sans MS" panose="030F0702030302020204" pitchFamily="66" charset="0"/>
              </a:rPr>
              <a:t>Typical </a:t>
            </a:r>
            <a:r>
              <a:rPr lang="tr-TR" altLang="en-US" dirty="0" err="1">
                <a:solidFill>
                  <a:prstClr val="black"/>
                </a:solidFill>
                <a:latin typeface="Comic Sans MS" panose="030F0702030302020204" pitchFamily="66" charset="0"/>
              </a:rPr>
              <a:t>electronic</a:t>
            </a:r>
            <a:r>
              <a:rPr lang="en-US" altLang="en-US" dirty="0">
                <a:solidFill>
                  <a:prstClr val="black"/>
                </a:solidFill>
                <a:latin typeface="Comic Sans MS" panose="030F0702030302020204" pitchFamily="66" charset="0"/>
              </a:rPr>
              <a:t> elements are</a:t>
            </a:r>
          </a:p>
          <a:p>
            <a:pPr>
              <a:lnSpc>
                <a:spcPct val="60000"/>
              </a:lnSpc>
              <a:defRPr/>
            </a:pPr>
            <a:endParaRPr lang="en-US" altLang="en-US" dirty="0">
              <a:solidFill>
                <a:prstClr val="black"/>
              </a:solidFill>
              <a:latin typeface="Comic Sans MS" panose="030F0702030302020204" pitchFamily="66" charset="0"/>
            </a:endParaRPr>
          </a:p>
          <a:p>
            <a:pPr>
              <a:buFontTx/>
              <a:buChar char="•"/>
              <a:defRPr/>
            </a:pPr>
            <a:r>
              <a:rPr lang="tr-TR" altLang="en-US" dirty="0" err="1">
                <a:solidFill>
                  <a:srgbClr val="FF0000"/>
                </a:solidFill>
                <a:effectLst>
                  <a:outerShdw blurRad="38100" dist="38100" dir="2700000" algn="tl">
                    <a:srgbClr val="C0C0C0"/>
                  </a:outerShdw>
                </a:effectLst>
                <a:latin typeface="Comic Sans MS" panose="030F0702030302020204" pitchFamily="66" charset="0"/>
              </a:rPr>
              <a:t>diodes</a:t>
            </a:r>
            <a:endParaRPr lang="tr-TR" altLang="en-US" dirty="0">
              <a:solidFill>
                <a:srgbClr val="FF0000"/>
              </a:solidFill>
              <a:effectLst>
                <a:outerShdw blurRad="38100" dist="38100" dir="2700000" algn="tl">
                  <a:srgbClr val="C0C0C0"/>
                </a:outerShdw>
              </a:effectLst>
              <a:latin typeface="Comic Sans MS" panose="030F0702030302020204" pitchFamily="66" charset="0"/>
            </a:endParaRPr>
          </a:p>
          <a:p>
            <a:pPr>
              <a:buFontTx/>
              <a:buChar char="•"/>
              <a:defRPr/>
            </a:pPr>
            <a:r>
              <a:rPr lang="en-US" altLang="en-US" dirty="0">
                <a:solidFill>
                  <a:srgbClr val="FF0000"/>
                </a:solidFill>
                <a:effectLst>
                  <a:outerShdw blurRad="38100" dist="38100" dir="2700000" algn="tl">
                    <a:srgbClr val="C0C0C0"/>
                  </a:outerShdw>
                </a:effectLst>
                <a:latin typeface="Comic Sans MS" panose="030F0702030302020204" pitchFamily="66" charset="0"/>
              </a:rPr>
              <a:t>resistors, </a:t>
            </a:r>
          </a:p>
          <a:p>
            <a:pPr>
              <a:lnSpc>
                <a:spcPct val="120000"/>
              </a:lnSpc>
              <a:buFontTx/>
              <a:buChar char="•"/>
              <a:defRPr/>
            </a:pPr>
            <a:r>
              <a:rPr lang="en-US" altLang="en-US" dirty="0">
                <a:solidFill>
                  <a:srgbClr val="FF0000"/>
                </a:solidFill>
                <a:effectLst>
                  <a:outerShdw blurRad="38100" dist="38100" dir="2700000" algn="tl">
                    <a:srgbClr val="C0C0C0"/>
                  </a:outerShdw>
                </a:effectLst>
                <a:latin typeface="Comic Sans MS" panose="030F0702030302020204" pitchFamily="66" charset="0"/>
              </a:rPr>
              <a:t>capacitors, </a:t>
            </a:r>
          </a:p>
          <a:p>
            <a:pPr>
              <a:lnSpc>
                <a:spcPct val="120000"/>
              </a:lnSpc>
              <a:buFontTx/>
              <a:buChar char="•"/>
              <a:defRPr/>
            </a:pPr>
            <a:r>
              <a:rPr lang="en-US" altLang="en-US" dirty="0">
                <a:solidFill>
                  <a:srgbClr val="FF0000"/>
                </a:solidFill>
                <a:effectLst>
                  <a:outerShdw blurRad="38100" dist="38100" dir="2700000" algn="tl">
                    <a:srgbClr val="C0C0C0"/>
                  </a:outerShdw>
                </a:effectLst>
                <a:latin typeface="Comic Sans MS" panose="030F0702030302020204" pitchFamily="66" charset="0"/>
              </a:rPr>
              <a:t>inductors</a:t>
            </a:r>
            <a:endParaRPr lang="en-GB" altLang="en-US" dirty="0">
              <a:solidFill>
                <a:srgbClr val="FF0000"/>
              </a:solidFill>
              <a:effectLst>
                <a:outerShdw blurRad="38100" dist="38100" dir="2700000" algn="tl">
                  <a:srgbClr val="C0C0C0"/>
                </a:outerShdw>
              </a:effectLst>
              <a:latin typeface="Comic Sans MS" panose="030F0702030302020204" pitchFamily="66"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085" y="5394429"/>
            <a:ext cx="2603437" cy="9253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0842" y="1475583"/>
            <a:ext cx="1939359" cy="113212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9" name="Picture 28"/>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513194" y="2894037"/>
            <a:ext cx="2533829" cy="1948515"/>
          </a:xfrm>
          <a:prstGeom prst="ellipse">
            <a:avLst/>
          </a:prstGeom>
          <a:ln>
            <a:noFill/>
          </a:ln>
          <a:effectLst>
            <a:softEdge rad="112500"/>
          </a:effectLst>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35896" y="1767939"/>
            <a:ext cx="1938805" cy="1442377"/>
          </a:xfrm>
          <a:prstGeom prst="ellipse">
            <a:avLst/>
          </a:prstGeom>
          <a:ln>
            <a:noFill/>
          </a:ln>
          <a:effectLst>
            <a:softEdge rad="112500"/>
          </a:effectLst>
        </p:spPr>
      </p:pic>
    </p:spTree>
    <p:extLst>
      <p:ext uri="{BB962C8B-B14F-4D97-AF65-F5344CB8AC3E}">
        <p14:creationId xmlns:p14="http://schemas.microsoft.com/office/powerpoint/2010/main" val="770825004"/>
      </p:ext>
    </p:extLst>
  </p:cSld>
  <p:clrMapOvr>
    <a:masterClrMapping/>
  </p:clrMapOvr>
  <p:transition>
    <p:plus/>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56" name="Picture 36" descr="ohm"/>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592589" y="765433"/>
            <a:ext cx="1362075" cy="2152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 name="Slide Number Placeholder 5"/>
          <p:cNvSpPr>
            <a:spLocks noGrp="1"/>
          </p:cNvSpPr>
          <p:nvPr>
            <p:ph type="sldNum" sz="quarter" idx="10"/>
          </p:nvPr>
        </p:nvSpPr>
        <p:spPr/>
        <p:txBody>
          <a:bodyPr/>
          <a:lstStyle/>
          <a:p>
            <a:fld id="{F335E319-EF1F-41F8-A4B6-BE051997B5B7}" type="slidenum">
              <a:rPr lang="en-GB" altLang="en-US" sz="2200">
                <a:solidFill>
                  <a:prstClr val="black">
                    <a:tint val="75000"/>
                  </a:prstClr>
                </a:solidFill>
              </a:rPr>
              <a:pPr/>
              <a:t>33</a:t>
            </a:fld>
            <a:endParaRPr lang="en-GB" altLang="en-US" sz="2200">
              <a:solidFill>
                <a:prstClr val="black">
                  <a:tint val="75000"/>
                </a:prstClr>
              </a:solidFill>
            </a:endParaRPr>
          </a:p>
        </p:txBody>
      </p:sp>
      <p:sp>
        <p:nvSpPr>
          <p:cNvPr id="158722" name="Rectangle 2"/>
          <p:cNvSpPr>
            <a:spLocks noGrp="1" noChangeArrowheads="1"/>
          </p:cNvSpPr>
          <p:nvPr>
            <p:ph type="title"/>
          </p:nvPr>
        </p:nvSpPr>
        <p:spPr>
          <a:xfrm>
            <a:off x="438048" y="345138"/>
            <a:ext cx="5718128" cy="646331"/>
          </a:xfrm>
          <a:solidFill>
            <a:schemeClr val="bg1"/>
          </a:solidFill>
          <a:ln>
            <a:noFill/>
          </a:ln>
          <a:effectLst/>
        </p:spPr>
        <p:txBody>
          <a:bodyPr vert="horz" wrap="square" lIns="91440" tIns="45720" rIns="91440" bIns="45720" rtlCol="0" anchor="ctr">
            <a:spAutoFit/>
          </a:bodyPr>
          <a:lstStyle/>
          <a:p>
            <a:pPr algn="l" fontAlgn="base">
              <a:spcAft>
                <a:spcPct val="0"/>
              </a:spcAft>
            </a:pPr>
            <a:r>
              <a:rPr lang="en-US" altLang="en-US" sz="3600" dirty="0">
                <a:effectLst>
                  <a:outerShdw blurRad="38100" dist="38100" dir="2700000" algn="tl">
                    <a:srgbClr val="000000">
                      <a:alpha val="43137"/>
                    </a:srgbClr>
                  </a:outerShdw>
                </a:effectLst>
                <a:ea typeface="+mn-ea"/>
                <a:cs typeface="+mn-cs"/>
              </a:rPr>
              <a:t>Ohm’s Law</a:t>
            </a:r>
            <a:r>
              <a:rPr lang="tr-TR" altLang="en-US" sz="3600" dirty="0">
                <a:effectLst>
                  <a:outerShdw blurRad="38100" dist="38100" dir="2700000" algn="tl">
                    <a:srgbClr val="000000">
                      <a:alpha val="43137"/>
                    </a:srgbClr>
                  </a:outerShdw>
                </a:effectLst>
                <a:ea typeface="+mn-ea"/>
                <a:cs typeface="+mn-cs"/>
              </a:rPr>
              <a:t> &amp; </a:t>
            </a:r>
            <a:r>
              <a:rPr lang="tr-TR" altLang="en-US" sz="3600" dirty="0" err="1">
                <a:effectLst>
                  <a:outerShdw blurRad="38100" dist="38100" dir="2700000" algn="tl">
                    <a:srgbClr val="000000">
                      <a:alpha val="43137"/>
                    </a:srgbClr>
                  </a:outerShdw>
                </a:effectLst>
                <a:ea typeface="+mn-ea"/>
                <a:cs typeface="+mn-cs"/>
              </a:rPr>
              <a:t>Resistors</a:t>
            </a:r>
            <a:endParaRPr lang="en-US" altLang="en-US" sz="3600" dirty="0">
              <a:effectLst>
                <a:outerShdw blurRad="38100" dist="38100" dir="2700000" algn="tl">
                  <a:srgbClr val="000000">
                    <a:alpha val="43137"/>
                  </a:srgbClr>
                </a:outerShdw>
              </a:effectLst>
              <a:ea typeface="+mn-ea"/>
              <a:cs typeface="+mn-cs"/>
            </a:endParaRPr>
          </a:p>
        </p:txBody>
      </p:sp>
      <p:sp>
        <p:nvSpPr>
          <p:cNvPr id="158739" name="Text Box 19"/>
          <p:cNvSpPr txBox="1">
            <a:spLocks noChangeArrowheads="1"/>
          </p:cNvSpPr>
          <p:nvPr/>
        </p:nvSpPr>
        <p:spPr bwMode="auto">
          <a:xfrm>
            <a:off x="684213" y="4005064"/>
            <a:ext cx="676178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990000"/>
              </a:buClr>
              <a:buSzPct val="120000"/>
              <a:buFontTx/>
              <a:buChar char="•"/>
            </a:pPr>
            <a:r>
              <a:rPr lang="en-US" altLang="en-US" sz="2200" dirty="0">
                <a:solidFill>
                  <a:prstClr val="black"/>
                </a:solidFill>
                <a:latin typeface="Comic Sans MS" panose="030F0702030302020204" pitchFamily="66" charset="0"/>
              </a:rPr>
              <a:t> Assume that the wires are “perfect conductors”</a:t>
            </a:r>
            <a:endParaRPr lang="en-US" altLang="en-US" sz="2200" dirty="0">
              <a:solidFill>
                <a:srgbClr val="990000"/>
              </a:solidFill>
              <a:latin typeface="Comic Sans MS" panose="030F0702030302020204" pitchFamily="66" charset="0"/>
            </a:endParaRPr>
          </a:p>
        </p:txBody>
      </p:sp>
      <p:sp>
        <p:nvSpPr>
          <p:cNvPr id="158740" name="Text Box 20"/>
          <p:cNvSpPr txBox="1">
            <a:spLocks noChangeArrowheads="1"/>
          </p:cNvSpPr>
          <p:nvPr/>
        </p:nvSpPr>
        <p:spPr bwMode="auto">
          <a:xfrm>
            <a:off x="755650" y="4652764"/>
            <a:ext cx="669035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rgbClr val="990000"/>
              </a:buClr>
              <a:buSzPct val="120000"/>
              <a:buFontTx/>
              <a:buChar char="•"/>
            </a:pPr>
            <a:r>
              <a:rPr lang="en-US" altLang="en-US" sz="2200" dirty="0">
                <a:solidFill>
                  <a:prstClr val="black"/>
                </a:solidFill>
                <a:latin typeface="Comic Sans MS" panose="030F0702030302020204" pitchFamily="66" charset="0"/>
              </a:rPr>
              <a:t> The unknown circuit element limits the flow </a:t>
            </a:r>
            <a:br>
              <a:rPr lang="en-US" altLang="en-US" sz="2200" dirty="0">
                <a:solidFill>
                  <a:prstClr val="black"/>
                </a:solidFill>
                <a:latin typeface="Comic Sans MS" panose="030F0702030302020204" pitchFamily="66" charset="0"/>
              </a:rPr>
            </a:br>
            <a:r>
              <a:rPr lang="en-US" altLang="en-US" sz="2200" dirty="0">
                <a:solidFill>
                  <a:prstClr val="black"/>
                </a:solidFill>
                <a:latin typeface="Comic Sans MS" panose="030F0702030302020204" pitchFamily="66" charset="0"/>
              </a:rPr>
              <a:t>  of current.</a:t>
            </a:r>
          </a:p>
        </p:txBody>
      </p:sp>
      <p:sp>
        <p:nvSpPr>
          <p:cNvPr id="158742" name="Text Box 22"/>
          <p:cNvSpPr txBox="1">
            <a:spLocks noChangeArrowheads="1"/>
          </p:cNvSpPr>
          <p:nvPr/>
        </p:nvSpPr>
        <p:spPr bwMode="auto">
          <a:xfrm>
            <a:off x="755650" y="5733851"/>
            <a:ext cx="553228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990000"/>
              </a:buClr>
              <a:buSzPct val="120000"/>
              <a:buFontTx/>
              <a:buChar char="•"/>
            </a:pPr>
            <a:r>
              <a:rPr lang="en-US" altLang="en-US" sz="2200" dirty="0">
                <a:solidFill>
                  <a:prstClr val="black"/>
                </a:solidFill>
                <a:latin typeface="Comic Sans MS" panose="030F0702030302020204" pitchFamily="66" charset="0"/>
              </a:rPr>
              <a:t> The resistive element has </a:t>
            </a:r>
            <a:r>
              <a:rPr lang="tr-TR" altLang="en-US" sz="2200" b="1" i="1" dirty="0" err="1">
                <a:solidFill>
                  <a:srgbClr val="000099"/>
                </a:solidFill>
                <a:latin typeface="Comic Sans MS" panose="030F0702030302020204" pitchFamily="66" charset="0"/>
              </a:rPr>
              <a:t>resistance</a:t>
            </a:r>
            <a:r>
              <a:rPr lang="en-US" altLang="en-US" sz="2200" i="1" dirty="0">
                <a:solidFill>
                  <a:prstClr val="black"/>
                </a:solidFill>
                <a:latin typeface="Comic Sans MS" panose="030F0702030302020204" pitchFamily="66" charset="0"/>
              </a:rPr>
              <a:t> </a:t>
            </a:r>
            <a:r>
              <a:rPr lang="tr-TR" altLang="en-US" sz="2200" i="1" dirty="0">
                <a:solidFill>
                  <a:prstClr val="black"/>
                </a:solidFill>
                <a:latin typeface="Comic Sans MS" panose="030F0702030302020204" pitchFamily="66" charset="0"/>
              </a:rPr>
              <a:t>R</a:t>
            </a:r>
            <a:endParaRPr lang="en-US" altLang="en-US" sz="2200" b="1" dirty="0">
              <a:solidFill>
                <a:prstClr val="black"/>
              </a:solidFill>
              <a:latin typeface="Comic Sans MS" panose="030F0702030302020204" pitchFamily="66" charset="0"/>
            </a:endParaRPr>
          </a:p>
        </p:txBody>
      </p:sp>
      <p:sp>
        <p:nvSpPr>
          <p:cNvPr id="158754" name="Text Box 34"/>
          <p:cNvSpPr txBox="1">
            <a:spLocks noChangeArrowheads="1"/>
          </p:cNvSpPr>
          <p:nvPr/>
        </p:nvSpPr>
        <p:spPr bwMode="auto">
          <a:xfrm>
            <a:off x="879475" y="1196752"/>
            <a:ext cx="397897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200" dirty="0">
                <a:solidFill>
                  <a:prstClr val="black"/>
                </a:solidFill>
                <a:latin typeface="Comic Sans MS" panose="030F0702030302020204" pitchFamily="66" charset="0"/>
              </a:rPr>
              <a:t>Let us remind the Ohm’s Law</a:t>
            </a:r>
            <a:endParaRPr lang="en-GB" altLang="en-US" sz="2200" dirty="0">
              <a:solidFill>
                <a:prstClr val="black"/>
              </a:solidFill>
              <a:latin typeface="Comic Sans MS" panose="030F0702030302020204" pitchFamily="66" charset="0"/>
            </a:endParaRPr>
          </a:p>
        </p:txBody>
      </p:sp>
      <p:sp>
        <p:nvSpPr>
          <p:cNvPr id="158758" name="Text Box 38"/>
          <p:cNvSpPr txBox="1">
            <a:spLocks noChangeArrowheads="1"/>
          </p:cNvSpPr>
          <p:nvPr/>
        </p:nvSpPr>
        <p:spPr bwMode="auto">
          <a:xfrm>
            <a:off x="6305251" y="2997458"/>
            <a:ext cx="18288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a:solidFill>
                  <a:prstClr val="black"/>
                </a:solidFill>
                <a:latin typeface="Comic Sans MS" panose="030F0702030302020204" pitchFamily="66" charset="0"/>
              </a:rPr>
              <a:t>Georg Ohm</a:t>
            </a:r>
          </a:p>
        </p:txBody>
      </p:sp>
      <p:grpSp>
        <p:nvGrpSpPr>
          <p:cNvPr id="31" name="Group 34"/>
          <p:cNvGrpSpPr>
            <a:grpSpLocks/>
          </p:cNvGrpSpPr>
          <p:nvPr/>
        </p:nvGrpSpPr>
        <p:grpSpPr bwMode="auto">
          <a:xfrm>
            <a:off x="1471165" y="1907343"/>
            <a:ext cx="2462213" cy="1524001"/>
            <a:chOff x="1845" y="597"/>
            <a:chExt cx="1551" cy="960"/>
          </a:xfrm>
        </p:grpSpPr>
        <p:grpSp>
          <p:nvGrpSpPr>
            <p:cNvPr id="32" name="Group 5"/>
            <p:cNvGrpSpPr>
              <a:grpSpLocks/>
            </p:cNvGrpSpPr>
            <p:nvPr/>
          </p:nvGrpSpPr>
          <p:grpSpPr bwMode="auto">
            <a:xfrm>
              <a:off x="2112" y="597"/>
              <a:ext cx="988" cy="960"/>
              <a:chOff x="2112" y="597"/>
              <a:chExt cx="988" cy="960"/>
            </a:xfrm>
          </p:grpSpPr>
          <p:grpSp>
            <p:nvGrpSpPr>
              <p:cNvPr id="37" name="Group 6"/>
              <p:cNvGrpSpPr>
                <a:grpSpLocks/>
              </p:cNvGrpSpPr>
              <p:nvPr/>
            </p:nvGrpSpPr>
            <p:grpSpPr bwMode="auto">
              <a:xfrm>
                <a:off x="2112" y="597"/>
                <a:ext cx="480" cy="960"/>
                <a:chOff x="528" y="1632"/>
                <a:chExt cx="480" cy="960"/>
              </a:xfrm>
            </p:grpSpPr>
            <p:sp>
              <p:nvSpPr>
                <p:cNvPr id="45" name="Text Box 7"/>
                <p:cNvSpPr txBox="1">
                  <a:spLocks noChangeArrowheads="1"/>
                </p:cNvSpPr>
                <p:nvPr/>
              </p:nvSpPr>
              <p:spPr bwMode="auto">
                <a:xfrm>
                  <a:off x="646" y="1871"/>
                  <a:ext cx="22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200" b="1">
                      <a:solidFill>
                        <a:prstClr val="black"/>
                      </a:solidFill>
                    </a:rPr>
                    <a:t>+</a:t>
                  </a:r>
                </a:p>
              </p:txBody>
            </p:sp>
            <p:sp>
              <p:nvSpPr>
                <p:cNvPr id="46" name="Text Box 8"/>
                <p:cNvSpPr txBox="1">
                  <a:spLocks noChangeArrowheads="1"/>
                </p:cNvSpPr>
                <p:nvPr/>
              </p:nvSpPr>
              <p:spPr bwMode="auto">
                <a:xfrm>
                  <a:off x="654" y="1967"/>
                  <a:ext cx="21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200" b="1">
                      <a:solidFill>
                        <a:prstClr val="black"/>
                      </a:solidFill>
                    </a:rPr>
                    <a:t>_</a:t>
                  </a:r>
                </a:p>
              </p:txBody>
            </p:sp>
            <p:grpSp>
              <p:nvGrpSpPr>
                <p:cNvPr id="47" name="Group 9"/>
                <p:cNvGrpSpPr>
                  <a:grpSpLocks/>
                </p:cNvGrpSpPr>
                <p:nvPr/>
              </p:nvGrpSpPr>
              <p:grpSpPr bwMode="auto">
                <a:xfrm>
                  <a:off x="528" y="1632"/>
                  <a:ext cx="480" cy="960"/>
                  <a:chOff x="528" y="1632"/>
                  <a:chExt cx="480" cy="960"/>
                </a:xfrm>
              </p:grpSpPr>
              <p:sp>
                <p:nvSpPr>
                  <p:cNvPr id="48" name="Oval 10"/>
                  <p:cNvSpPr>
                    <a:spLocks noChangeArrowheads="1"/>
                  </p:cNvSpPr>
                  <p:nvPr/>
                </p:nvSpPr>
                <p:spPr bwMode="auto">
                  <a:xfrm>
                    <a:off x="528" y="1888"/>
                    <a:ext cx="480" cy="448"/>
                  </a:xfrm>
                  <a:prstGeom prst="ellipse">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00">
                      <a:solidFill>
                        <a:prstClr val="black"/>
                      </a:solidFill>
                    </a:endParaRPr>
                  </a:p>
                </p:txBody>
              </p:sp>
              <p:grpSp>
                <p:nvGrpSpPr>
                  <p:cNvPr id="49" name="Group 11"/>
                  <p:cNvGrpSpPr>
                    <a:grpSpLocks/>
                  </p:cNvGrpSpPr>
                  <p:nvPr/>
                </p:nvGrpSpPr>
                <p:grpSpPr bwMode="auto">
                  <a:xfrm>
                    <a:off x="768" y="1632"/>
                    <a:ext cx="0" cy="960"/>
                    <a:chOff x="2856" y="1488"/>
                    <a:chExt cx="0" cy="1440"/>
                  </a:xfrm>
                </p:grpSpPr>
                <p:sp>
                  <p:nvSpPr>
                    <p:cNvPr id="50" name="Line 12"/>
                    <p:cNvSpPr>
                      <a:spLocks noChangeShapeType="1"/>
                    </p:cNvSpPr>
                    <p:nvPr/>
                  </p:nvSpPr>
                  <p:spPr bwMode="auto">
                    <a:xfrm flipV="1">
                      <a:off x="2856" y="1488"/>
                      <a:ext cx="0" cy="384"/>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solidFill>
                          <a:prstClr val="black"/>
                        </a:solidFill>
                      </a:endParaRPr>
                    </a:p>
                  </p:txBody>
                </p:sp>
                <p:sp>
                  <p:nvSpPr>
                    <p:cNvPr id="51" name="Line 13"/>
                    <p:cNvSpPr>
                      <a:spLocks noChangeShapeType="1"/>
                    </p:cNvSpPr>
                    <p:nvPr/>
                  </p:nvSpPr>
                  <p:spPr bwMode="auto">
                    <a:xfrm flipV="1">
                      <a:off x="2856" y="2544"/>
                      <a:ext cx="0" cy="384"/>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solidFill>
                          <a:prstClr val="black"/>
                        </a:solidFill>
                      </a:endParaRPr>
                    </a:p>
                  </p:txBody>
                </p:sp>
              </p:grpSp>
            </p:grpSp>
          </p:grpSp>
          <p:sp>
            <p:nvSpPr>
              <p:cNvPr id="38" name="Line 14"/>
              <p:cNvSpPr>
                <a:spLocks noChangeShapeType="1"/>
              </p:cNvSpPr>
              <p:nvPr/>
            </p:nvSpPr>
            <p:spPr bwMode="auto">
              <a:xfrm>
                <a:off x="2352" y="597"/>
                <a:ext cx="703"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200">
                  <a:solidFill>
                    <a:prstClr val="black"/>
                  </a:solidFill>
                </a:endParaRPr>
              </a:p>
            </p:txBody>
          </p:sp>
          <p:sp>
            <p:nvSpPr>
              <p:cNvPr id="39" name="Line 15"/>
              <p:cNvSpPr>
                <a:spLocks noChangeShapeType="1"/>
              </p:cNvSpPr>
              <p:nvPr/>
            </p:nvSpPr>
            <p:spPr bwMode="auto">
              <a:xfrm>
                <a:off x="2341" y="1531"/>
                <a:ext cx="720"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200">
                  <a:solidFill>
                    <a:prstClr val="black"/>
                  </a:solidFill>
                </a:endParaRPr>
              </a:p>
            </p:txBody>
          </p:sp>
          <p:sp>
            <p:nvSpPr>
              <p:cNvPr id="43" name="Line 19"/>
              <p:cNvSpPr>
                <a:spLocks noChangeShapeType="1"/>
              </p:cNvSpPr>
              <p:nvPr/>
            </p:nvSpPr>
            <p:spPr bwMode="auto">
              <a:xfrm>
                <a:off x="3050" y="603"/>
                <a:ext cx="0" cy="1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2200">
                  <a:solidFill>
                    <a:prstClr val="black"/>
                  </a:solidFill>
                </a:endParaRPr>
              </a:p>
            </p:txBody>
          </p:sp>
          <p:sp>
            <p:nvSpPr>
              <p:cNvPr id="44" name="Line 20"/>
              <p:cNvSpPr>
                <a:spLocks noChangeShapeType="1"/>
              </p:cNvSpPr>
              <p:nvPr/>
            </p:nvSpPr>
            <p:spPr bwMode="auto">
              <a:xfrm>
                <a:off x="3050" y="1413"/>
                <a:ext cx="0" cy="1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2200">
                  <a:solidFill>
                    <a:prstClr val="black"/>
                  </a:solidFill>
                </a:endParaRPr>
              </a:p>
            </p:txBody>
          </p:sp>
          <p:sp>
            <p:nvSpPr>
              <p:cNvPr id="42" name="Rectangle 18"/>
              <p:cNvSpPr>
                <a:spLocks noChangeArrowheads="1"/>
              </p:cNvSpPr>
              <p:nvPr/>
            </p:nvSpPr>
            <p:spPr bwMode="auto">
              <a:xfrm>
                <a:off x="2984" y="739"/>
                <a:ext cx="116" cy="658"/>
              </a:xfrm>
              <a:prstGeom prst="rect">
                <a:avLst/>
              </a:prstGeom>
              <a:gradFill rotWithShape="0">
                <a:gsLst>
                  <a:gs pos="0">
                    <a:schemeClr val="accent1">
                      <a:gamma/>
                      <a:shade val="33333"/>
                      <a:invGamma/>
                    </a:schemeClr>
                  </a:gs>
                  <a:gs pos="50000">
                    <a:schemeClr val="accent1"/>
                  </a:gs>
                  <a:gs pos="100000">
                    <a:schemeClr val="accent1">
                      <a:gamma/>
                      <a:shade val="33333"/>
                      <a:invGamma/>
                    </a:schemeClr>
                  </a:gs>
                </a:gsLst>
                <a:lin ang="0" scaled="1"/>
              </a:gra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2200">
                  <a:solidFill>
                    <a:prstClr val="black"/>
                  </a:solidFill>
                </a:endParaRPr>
              </a:p>
            </p:txBody>
          </p:sp>
        </p:grpSp>
        <p:sp>
          <p:nvSpPr>
            <p:cNvPr id="33" name="AutoShape 21"/>
            <p:cNvSpPr>
              <a:spLocks noChangeArrowheads="1"/>
            </p:cNvSpPr>
            <p:nvPr/>
          </p:nvSpPr>
          <p:spPr bwMode="auto">
            <a:xfrm rot="5400000">
              <a:off x="3045" y="995"/>
              <a:ext cx="476" cy="227"/>
            </a:xfrm>
            <a:prstGeom prst="rightArrow">
              <a:avLst>
                <a:gd name="adj1" fmla="val 50000"/>
                <a:gd name="adj2" fmla="val 66667"/>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2200">
                <a:solidFill>
                  <a:prstClr val="black"/>
                </a:solidFill>
              </a:endParaRPr>
            </a:p>
          </p:txBody>
        </p:sp>
        <p:sp>
          <p:nvSpPr>
            <p:cNvPr id="34" name="Text Box 22"/>
            <p:cNvSpPr txBox="1">
              <a:spLocks noChangeArrowheads="1"/>
            </p:cNvSpPr>
            <p:nvPr/>
          </p:nvSpPr>
          <p:spPr bwMode="auto">
            <a:xfrm>
              <a:off x="1845" y="894"/>
              <a:ext cx="234"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Clr>
                  <a:srgbClr val="990000"/>
                </a:buClr>
                <a:buSzPct val="120000"/>
              </a:pPr>
              <a:r>
                <a:rPr lang="en-US" altLang="en-US" sz="2200">
                  <a:solidFill>
                    <a:prstClr val="black"/>
                  </a:solidFill>
                </a:rPr>
                <a:t>V</a:t>
              </a:r>
            </a:p>
          </p:txBody>
        </p:sp>
      </p:grpSp>
      <p:sp>
        <p:nvSpPr>
          <p:cNvPr id="52" name="Text Box 5"/>
          <p:cNvSpPr txBox="1">
            <a:spLocks noChangeArrowheads="1"/>
          </p:cNvSpPr>
          <p:nvPr/>
        </p:nvSpPr>
        <p:spPr bwMode="auto">
          <a:xfrm>
            <a:off x="4107919" y="2982397"/>
            <a:ext cx="1905000" cy="65094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55000"/>
              </a:lnSpc>
              <a:buClr>
                <a:srgbClr val="990000"/>
              </a:buClr>
              <a:buSzPct val="120000"/>
            </a:pPr>
            <a:r>
              <a:rPr lang="en-US" altLang="en-US" sz="2200" b="1" i="1" dirty="0">
                <a:solidFill>
                  <a:srgbClr val="000066"/>
                </a:solidFill>
                <a:latin typeface="Comic Sans MS" panose="030F0702030302020204" pitchFamily="66" charset="0"/>
              </a:rPr>
              <a:t>       V</a:t>
            </a:r>
          </a:p>
          <a:p>
            <a:pPr>
              <a:lnSpc>
                <a:spcPct val="55000"/>
              </a:lnSpc>
              <a:buClr>
                <a:srgbClr val="990000"/>
              </a:buClr>
              <a:buSzPct val="120000"/>
            </a:pPr>
            <a:r>
              <a:rPr lang="en-US" altLang="en-US" sz="2200" b="1" i="1" dirty="0">
                <a:solidFill>
                  <a:srgbClr val="000066"/>
                </a:solidFill>
                <a:latin typeface="Comic Sans MS" panose="030F0702030302020204" pitchFamily="66" charset="0"/>
              </a:rPr>
              <a:t>R =  ——</a:t>
            </a:r>
          </a:p>
          <a:p>
            <a:pPr>
              <a:lnSpc>
                <a:spcPct val="55000"/>
              </a:lnSpc>
              <a:buClr>
                <a:srgbClr val="990000"/>
              </a:buClr>
              <a:buSzPct val="120000"/>
            </a:pPr>
            <a:r>
              <a:rPr lang="en-US" altLang="en-US" sz="2200" b="1" i="1" dirty="0">
                <a:solidFill>
                  <a:srgbClr val="000066"/>
                </a:solidFill>
                <a:latin typeface="Comic Sans MS" panose="030F0702030302020204" pitchFamily="66" charset="0"/>
              </a:rPr>
              <a:t>       I </a:t>
            </a:r>
          </a:p>
        </p:txBody>
      </p:sp>
      <p:sp>
        <p:nvSpPr>
          <p:cNvPr id="53" name="Text Box 3"/>
          <p:cNvSpPr txBox="1">
            <a:spLocks noChangeArrowheads="1"/>
          </p:cNvSpPr>
          <p:nvPr/>
        </p:nvSpPr>
        <p:spPr bwMode="auto">
          <a:xfrm>
            <a:off x="4202829" y="1982401"/>
            <a:ext cx="1905000" cy="65094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55000"/>
              </a:lnSpc>
              <a:buClr>
                <a:srgbClr val="990000"/>
              </a:buClr>
              <a:buSzPct val="120000"/>
            </a:pPr>
            <a:r>
              <a:rPr lang="en-US" altLang="en-US" sz="2200" b="1" i="1" dirty="0">
                <a:solidFill>
                  <a:srgbClr val="000066"/>
                </a:solidFill>
                <a:latin typeface="Comic Sans MS" panose="030F0702030302020204" pitchFamily="66" charset="0"/>
              </a:rPr>
              <a:t>       V</a:t>
            </a:r>
          </a:p>
          <a:p>
            <a:pPr>
              <a:lnSpc>
                <a:spcPct val="55000"/>
              </a:lnSpc>
              <a:buClr>
                <a:srgbClr val="990000"/>
              </a:buClr>
              <a:buSzPct val="120000"/>
            </a:pPr>
            <a:r>
              <a:rPr lang="en-US" altLang="en-US" sz="2200" b="1" i="1" dirty="0">
                <a:solidFill>
                  <a:srgbClr val="000066"/>
                </a:solidFill>
                <a:latin typeface="Comic Sans MS" panose="030F0702030302020204" pitchFamily="66" charset="0"/>
              </a:rPr>
              <a:t>I =  ——</a:t>
            </a:r>
          </a:p>
          <a:p>
            <a:pPr>
              <a:lnSpc>
                <a:spcPct val="55000"/>
              </a:lnSpc>
              <a:buClr>
                <a:srgbClr val="990000"/>
              </a:buClr>
              <a:buSzPct val="120000"/>
            </a:pPr>
            <a:r>
              <a:rPr lang="en-US" altLang="en-US" sz="2200" b="1" i="1" dirty="0">
                <a:solidFill>
                  <a:srgbClr val="000066"/>
                </a:solidFill>
                <a:latin typeface="Comic Sans MS" panose="030F0702030302020204" pitchFamily="66" charset="0"/>
              </a:rPr>
              <a:t>       R </a:t>
            </a:r>
          </a:p>
        </p:txBody>
      </p:sp>
    </p:spTree>
    <p:custDataLst>
      <p:tags r:id="rId1"/>
    </p:custDataLst>
    <p:extLst>
      <p:ext uri="{BB962C8B-B14F-4D97-AF65-F5344CB8AC3E}">
        <p14:creationId xmlns:p14="http://schemas.microsoft.com/office/powerpoint/2010/main" val="3117001770"/>
      </p:ext>
    </p:extLst>
  </p:cSld>
  <p:clrMapOvr>
    <a:masterClrMapping/>
  </p:clrMapOvr>
  <p:transition advTm="56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8740">
                                            <p:txEl>
                                              <p:pRg st="0" end="0"/>
                                            </p:txEl>
                                          </p:spTgt>
                                        </p:tgtEl>
                                        <p:attrNameLst>
                                          <p:attrName>style.visibility</p:attrName>
                                        </p:attrNameLst>
                                      </p:cBhvr>
                                      <p:to>
                                        <p:strVal val="visible"/>
                                      </p:to>
                                    </p:set>
                                    <p:animEffect transition="in" filter="wipe(left)">
                                      <p:cBhvr>
                                        <p:cTn id="7" dur="500"/>
                                        <p:tgtEl>
                                          <p:spTgt spid="15874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8742">
                                            <p:txEl>
                                              <p:pRg st="0" end="0"/>
                                            </p:txEl>
                                          </p:spTgt>
                                        </p:tgtEl>
                                        <p:attrNameLst>
                                          <p:attrName>style.visibility</p:attrName>
                                        </p:attrNameLst>
                                      </p:cBhvr>
                                      <p:to>
                                        <p:strVal val="visible"/>
                                      </p:to>
                                    </p:set>
                                    <p:animEffect transition="in" filter="wipe(left)">
                                      <p:cBhvr>
                                        <p:cTn id="12" dur="500"/>
                                        <p:tgtEl>
                                          <p:spTgt spid="1587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40" grpId="0" build="p" autoUpdateAnimBg="0" advAuto="0"/>
      <p:bldP spid="158742" grpId="0" build="p" autoUpdateAnimBg="0"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Content Placeholder 2"/>
          <p:cNvSpPr>
            <a:spLocks noGrp="1"/>
          </p:cNvSpPr>
          <p:nvPr>
            <p:ph idx="1"/>
          </p:nvPr>
        </p:nvSpPr>
        <p:spPr>
          <a:xfrm>
            <a:off x="539552" y="1124744"/>
            <a:ext cx="8229600" cy="1008112"/>
          </a:xfrm>
        </p:spPr>
        <p:txBody>
          <a:bodyPr>
            <a:normAutofit/>
          </a:bodyPr>
          <a:lstStyle/>
          <a:p>
            <a:pPr marL="0" indent="0">
              <a:buFont typeface="Wingdings 2" panose="05020102010507070707" pitchFamily="18" charset="2"/>
              <a:buNone/>
            </a:pPr>
            <a:r>
              <a:rPr lang="en-US" altLang="tr-TR" sz="2200" dirty="0"/>
              <a:t>Voltage drop across a resistor is proportional to the current flowing through the resistor</a:t>
            </a:r>
          </a:p>
        </p:txBody>
      </p:sp>
      <p:sp>
        <p:nvSpPr>
          <p:cNvPr id="2051" name="Title 1"/>
          <p:cNvSpPr>
            <a:spLocks noGrp="1"/>
          </p:cNvSpPr>
          <p:nvPr>
            <p:ph type="title"/>
          </p:nvPr>
        </p:nvSpPr>
        <p:spPr>
          <a:xfrm>
            <a:off x="457200" y="274638"/>
            <a:ext cx="2530624" cy="778098"/>
          </a:xfrm>
        </p:spPr>
        <p:txBody>
          <a:bodyPr>
            <a:normAutofit/>
          </a:bodyPr>
          <a:lstStyle/>
          <a:p>
            <a:pPr algn="l"/>
            <a:r>
              <a:rPr lang="en-US" altLang="tr-TR" sz="3600" dirty="0"/>
              <a:t>Ohm’s Law</a:t>
            </a:r>
          </a:p>
        </p:txBody>
      </p:sp>
      <p:graphicFrame>
        <p:nvGraphicFramePr>
          <p:cNvPr id="2050" name="Object 2"/>
          <p:cNvGraphicFramePr>
            <a:graphicFrameLocks noChangeAspect="1"/>
          </p:cNvGraphicFramePr>
          <p:nvPr>
            <p:custDataLst>
              <p:tags r:id="rId3"/>
            </p:custDataLst>
            <p:extLst>
              <p:ext uri="{D42A27DB-BD31-4B8C-83A1-F6EECF244321}">
                <p14:modId xmlns:p14="http://schemas.microsoft.com/office/powerpoint/2010/main" val="1380091447"/>
              </p:ext>
            </p:extLst>
          </p:nvPr>
        </p:nvGraphicFramePr>
        <p:xfrm>
          <a:off x="564064" y="2060848"/>
          <a:ext cx="1559664" cy="661108"/>
        </p:xfrm>
        <a:graphic>
          <a:graphicData uri="http://schemas.openxmlformats.org/presentationml/2006/ole">
            <mc:AlternateContent xmlns:mc="http://schemas.openxmlformats.org/markup-compatibility/2006">
              <mc:Choice xmlns:v="urn:schemas-microsoft-com:vml" Requires="v">
                <p:oleObj spid="_x0000_s22684" name="Equation" r:id="rId5" imgW="419040" imgH="177480" progId="Equation.3">
                  <p:embed/>
                </p:oleObj>
              </mc:Choice>
              <mc:Fallback>
                <p:oleObj name="Equation" r:id="rId5" imgW="419040" imgH="177480" progId="Equation.3">
                  <p:embed/>
                  <p:pic>
                    <p:nvPicPr>
                      <p:cNvPr id="205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064" y="2060848"/>
                        <a:ext cx="1559664" cy="661108"/>
                      </a:xfrm>
                      <a:prstGeom prst="rect">
                        <a:avLst/>
                      </a:prstGeom>
                      <a:noFill/>
                      <a:ln>
                        <a:noFill/>
                      </a:ln>
                      <a:effectLst/>
                      <a:extLst/>
                    </p:spPr>
                  </p:pic>
                </p:oleObj>
              </mc:Fallback>
            </mc:AlternateContent>
          </a:graphicData>
        </a:graphic>
      </p:graphicFrame>
      <p:pic>
        <p:nvPicPr>
          <p:cNvPr id="6"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683568" y="3089013"/>
            <a:ext cx="1342516" cy="2048198"/>
          </a:xfrm>
          <a:prstGeom prst="rect">
            <a:avLst/>
          </a:prstGeom>
        </p:spPr>
      </p:pic>
      <p:sp>
        <p:nvSpPr>
          <p:cNvPr id="7" name="Content Placeholder 4"/>
          <p:cNvSpPr txBox="1">
            <a:spLocks/>
          </p:cNvSpPr>
          <p:nvPr/>
        </p:nvSpPr>
        <p:spPr>
          <a:xfrm>
            <a:off x="2342898" y="2996952"/>
            <a:ext cx="6426254" cy="2448272"/>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Comic Sans MS" panose="030F0702030302020204" pitchFamily="66"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Comic Sans MS" panose="030F0702030302020204" pitchFamily="66"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74320" indent="-274320" fontAlgn="auto">
              <a:spcAft>
                <a:spcPts val="0"/>
              </a:spcAft>
              <a:buClr>
                <a:schemeClr val="accent3"/>
              </a:buClr>
              <a:buFont typeface="Wingdings 2"/>
              <a:buNone/>
              <a:defRPr/>
            </a:pPr>
            <a:r>
              <a:rPr lang="en-US" sz="2000" dirty="0"/>
              <a:t>	If the resistor is a perfect conductor (or a short circuit)</a:t>
            </a:r>
          </a:p>
          <a:p>
            <a:pPr marL="274320" indent="-274320" fontAlgn="auto">
              <a:spcAft>
                <a:spcPts val="600"/>
              </a:spcAft>
              <a:buClr>
                <a:schemeClr val="accent3"/>
              </a:buClr>
              <a:buFont typeface="Wingdings 2"/>
              <a:buNone/>
              <a:defRPr/>
            </a:pPr>
            <a:r>
              <a:rPr lang="en-US" sz="2000" dirty="0"/>
              <a:t>	R = </a:t>
            </a:r>
            <a:r>
              <a:rPr lang="en-US" sz="2000" dirty="0">
                <a:cs typeface="Arial" pitchFamily="34" charset="0"/>
              </a:rPr>
              <a:t>0</a:t>
            </a:r>
            <a:r>
              <a:rPr lang="el-GR" sz="2000" dirty="0">
                <a:cs typeface="Arial" pitchFamily="34" charset="0"/>
              </a:rPr>
              <a:t>Ω</a:t>
            </a:r>
            <a:r>
              <a:rPr lang="en-US" sz="2000" dirty="0"/>
              <a:t>,  then</a:t>
            </a:r>
          </a:p>
          <a:p>
            <a:pPr marL="274320" indent="-274320" fontAlgn="auto">
              <a:spcAft>
                <a:spcPts val="0"/>
              </a:spcAft>
              <a:buClr>
                <a:schemeClr val="accent3"/>
              </a:buClr>
              <a:buFont typeface="Wingdings 2"/>
              <a:buNone/>
              <a:defRPr/>
            </a:pPr>
            <a:r>
              <a:rPr lang="en-US" sz="2000" dirty="0"/>
              <a:t>     v = </a:t>
            </a:r>
            <a:r>
              <a:rPr lang="en-US" sz="2000" dirty="0" err="1"/>
              <a:t>iR</a:t>
            </a:r>
            <a:r>
              <a:rPr lang="en-US" sz="2000" dirty="0"/>
              <a:t> = </a:t>
            </a:r>
            <a:r>
              <a:rPr lang="en-US" sz="2000" dirty="0">
                <a:cs typeface="Arial" pitchFamily="34" charset="0"/>
              </a:rPr>
              <a:t>0 V</a:t>
            </a:r>
          </a:p>
          <a:p>
            <a:pPr marL="274320" indent="-274320" algn="ctr" fontAlgn="auto">
              <a:spcAft>
                <a:spcPts val="0"/>
              </a:spcAft>
              <a:buClr>
                <a:schemeClr val="accent3"/>
              </a:buClr>
              <a:buFont typeface="Wingdings 2"/>
              <a:buNone/>
              <a:defRPr/>
            </a:pPr>
            <a:endParaRPr lang="en-US" sz="800" dirty="0"/>
          </a:p>
          <a:p>
            <a:pPr marL="274320" indent="-274320" fontAlgn="auto">
              <a:spcAft>
                <a:spcPts val="0"/>
              </a:spcAft>
              <a:buClr>
                <a:schemeClr val="accent3"/>
              </a:buClr>
              <a:buFont typeface="Wingdings 2"/>
              <a:buNone/>
              <a:defRPr/>
            </a:pPr>
            <a:r>
              <a:rPr lang="en-US" sz="2000" dirty="0"/>
              <a:t>	no matter how much current is flowing through the resistor</a:t>
            </a:r>
          </a:p>
        </p:txBody>
      </p:sp>
    </p:spTree>
    <p:custDataLst>
      <p:tags r:id="rId2"/>
    </p:custDataLst>
    <p:extLst>
      <p:ext uri="{BB962C8B-B14F-4D97-AF65-F5344CB8AC3E}">
        <p14:creationId xmlns:p14="http://schemas.microsoft.com/office/powerpoint/2010/main" val="861412245"/>
      </p:ext>
    </p:extLst>
  </p:cSld>
  <p:clrMapOvr>
    <a:masterClrMapping/>
  </p:clrMapOvr>
  <p:transition>
    <p:plus/>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2"/>
          <p:cNvSpPr>
            <a:spLocks noGrp="1" noChangeArrowheads="1"/>
          </p:cNvSpPr>
          <p:nvPr>
            <p:ph type="title"/>
          </p:nvPr>
        </p:nvSpPr>
        <p:spPr/>
        <p:txBody>
          <a:bodyPr/>
          <a:lstStyle/>
          <a:p>
            <a:r>
              <a:rPr lang="en-US" altLang="tr-TR" dirty="0"/>
              <a:t>Resistors in Series</a:t>
            </a:r>
          </a:p>
        </p:txBody>
      </p:sp>
      <p:pic>
        <p:nvPicPr>
          <p:cNvPr id="34820" name="Picture 4"/>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bwMode="auto">
          <a:xfrm>
            <a:off x="611560" y="1124744"/>
            <a:ext cx="723900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11560" y="3429000"/>
            <a:ext cx="6624736" cy="216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982096939"/>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p:cNvSpPr>
            <a:spLocks noGrp="1" noChangeArrowheads="1"/>
          </p:cNvSpPr>
          <p:nvPr>
            <p:ph type="title"/>
          </p:nvPr>
        </p:nvSpPr>
        <p:spPr/>
        <p:txBody>
          <a:bodyPr/>
          <a:lstStyle/>
          <a:p>
            <a:r>
              <a:rPr lang="en-US" altLang="tr-TR"/>
              <a:t>Resistors in Parallel</a:t>
            </a:r>
          </a:p>
        </p:txBody>
      </p:sp>
      <p:pic>
        <p:nvPicPr>
          <p:cNvPr id="36868" name="Picture 4"/>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bwMode="auto">
          <a:xfrm>
            <a:off x="899592" y="1196752"/>
            <a:ext cx="6858000"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72560" y="2708920"/>
            <a:ext cx="6624736" cy="36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010300598"/>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Grp="1" noChangeArrowheads="1"/>
          </p:cNvSpPr>
          <p:nvPr>
            <p:ph type="title"/>
          </p:nvPr>
        </p:nvSpPr>
        <p:spPr/>
        <p:txBody>
          <a:bodyPr/>
          <a:lstStyle/>
          <a:p>
            <a:r>
              <a:rPr lang="en-US" altLang="tr-TR"/>
              <a:t>Resistors in Parallel</a:t>
            </a:r>
          </a:p>
        </p:txBody>
      </p:sp>
      <p:pic>
        <p:nvPicPr>
          <p:cNvPr id="37892" name="Picture 4"/>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971600" y="1052736"/>
            <a:ext cx="6686550"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4468597"/>
      </p:ext>
    </p:extLst>
  </p:cSld>
  <p:clrMapOvr>
    <a:masterClrMapping/>
  </p:clrMapOvr>
  <p:transition>
    <p:plus/>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7504" y="764704"/>
            <a:ext cx="8305800" cy="4021137"/>
          </a:xfrm>
        </p:spPr>
      </p:pic>
      <p:sp>
        <p:nvSpPr>
          <p:cNvPr id="38914" name="AutoShape 2"/>
          <p:cNvSpPr>
            <a:spLocks noGrp="1" noChangeArrowheads="1"/>
          </p:cNvSpPr>
          <p:nvPr>
            <p:ph type="title"/>
          </p:nvPr>
        </p:nvSpPr>
        <p:spPr/>
        <p:txBody>
          <a:bodyPr/>
          <a:lstStyle/>
          <a:p>
            <a:r>
              <a:rPr lang="en-US" altLang="tr-TR"/>
              <a:t>Voltage Divider</a:t>
            </a:r>
          </a:p>
        </p:txBody>
      </p:sp>
    </p:spTree>
    <p:extLst>
      <p:ext uri="{BB962C8B-B14F-4D97-AF65-F5344CB8AC3E}">
        <p14:creationId xmlns:p14="http://schemas.microsoft.com/office/powerpoint/2010/main" val="1114864068"/>
      </p:ext>
    </p:extLst>
  </p:cSld>
  <p:clrMapOvr>
    <a:masterClrMapping/>
  </p:clrMapOvr>
  <p:transition>
    <p:plus/>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39552" y="1844824"/>
            <a:ext cx="3672408" cy="2604120"/>
          </a:xfrm>
        </p:spPr>
        <p:txBody>
          <a:bodyPr>
            <a:normAutofit/>
          </a:bodyPr>
          <a:lstStyle/>
          <a:p>
            <a:r>
              <a:rPr lang="en-US" altLang="tr-TR" sz="3200" dirty="0"/>
              <a:t>Equivalent </a:t>
            </a:r>
            <a:br>
              <a:rPr lang="en-US" altLang="tr-TR" sz="3200" dirty="0"/>
            </a:br>
            <a:r>
              <a:rPr lang="en-US" altLang="tr-TR" sz="3200" dirty="0"/>
              <a:t>Resistance – </a:t>
            </a:r>
            <a:br>
              <a:rPr lang="en-US" altLang="tr-TR" sz="3200" dirty="0"/>
            </a:br>
            <a:r>
              <a:rPr lang="en-US" altLang="tr-TR" sz="3200" dirty="0"/>
              <a:t>Complex Circuit</a:t>
            </a:r>
          </a:p>
        </p:txBody>
      </p:sp>
      <p:grpSp>
        <p:nvGrpSpPr>
          <p:cNvPr id="3" name="Group 2"/>
          <p:cNvGrpSpPr/>
          <p:nvPr/>
        </p:nvGrpSpPr>
        <p:grpSpPr>
          <a:xfrm>
            <a:off x="3851920" y="476672"/>
            <a:ext cx="3117453" cy="4998866"/>
            <a:chOff x="4499992" y="22225"/>
            <a:chExt cx="4263008" cy="6835775"/>
          </a:xfrm>
        </p:grpSpPr>
        <p:pic>
          <p:nvPicPr>
            <p:cNvPr id="19459" name="Picture 3" descr="Fig 18-ex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2225"/>
              <a:ext cx="4191000" cy="6835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499992" y="6525344"/>
              <a:ext cx="2376264" cy="33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extLst>
      <p:ext uri="{BB962C8B-B14F-4D97-AF65-F5344CB8AC3E}">
        <p14:creationId xmlns:p14="http://schemas.microsoft.com/office/powerpoint/2010/main" val="1921061513"/>
      </p:ext>
    </p:extLst>
  </p:cSld>
  <p:clrMapOvr>
    <a:masterClrMapping/>
  </p:clrMapOvr>
  <p:transition>
    <p:plus/>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1027"/>
          <p:cNvSpPr>
            <a:spLocks noGrp="1" noChangeArrowheads="1"/>
          </p:cNvSpPr>
          <p:nvPr>
            <p:ph idx="1"/>
          </p:nvPr>
        </p:nvSpPr>
        <p:spPr>
          <a:xfrm>
            <a:off x="457200" y="1078187"/>
            <a:ext cx="8229600" cy="1540768"/>
          </a:xfrm>
        </p:spPr>
        <p:txBody>
          <a:bodyPr>
            <a:normAutofit/>
          </a:bodyPr>
          <a:lstStyle/>
          <a:p>
            <a:pPr>
              <a:defRPr/>
            </a:pPr>
            <a:r>
              <a:rPr lang="en-US" altLang="en-US" sz="2200" dirty="0"/>
              <a:t>Electricity is generated from the </a:t>
            </a:r>
            <a:r>
              <a:rPr lang="en-US" altLang="en-US" sz="2200" dirty="0">
                <a:solidFill>
                  <a:srgbClr val="002060"/>
                </a:solidFill>
              </a:rPr>
              <a:t>motion of tiny charged atomic particles </a:t>
            </a:r>
            <a:r>
              <a:rPr lang="en-US" altLang="en-US" sz="2200" dirty="0"/>
              <a:t>called electrons and protons!</a:t>
            </a:r>
            <a:endParaRPr lang="en-US" altLang="en-US" sz="2200" i="1" dirty="0"/>
          </a:p>
        </p:txBody>
      </p:sp>
      <p:sp>
        <p:nvSpPr>
          <p:cNvPr id="104450" name="Rectangle 1026"/>
          <p:cNvSpPr>
            <a:spLocks noGrp="1" noChangeArrowheads="1"/>
          </p:cNvSpPr>
          <p:nvPr>
            <p:ph type="title"/>
          </p:nvPr>
        </p:nvSpPr>
        <p:spPr/>
        <p:txBody>
          <a:bodyPr/>
          <a:lstStyle/>
          <a:p>
            <a:pPr>
              <a:defRPr/>
            </a:pPr>
            <a:r>
              <a:rPr lang="en-US" altLang="en-US"/>
              <a:t>What is Electricity?	</a:t>
            </a:r>
          </a:p>
        </p:txBody>
      </p:sp>
      <p:pic>
        <p:nvPicPr>
          <p:cNvPr id="13316" name="Picture 102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65437" y="1869723"/>
            <a:ext cx="5621363" cy="3012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57200" y="2514861"/>
            <a:ext cx="2795116" cy="1649682"/>
          </a:xfrm>
          <a:prstGeom prst="rect">
            <a:avLst/>
          </a:prstGeom>
        </p:spPr>
        <p:txBody>
          <a:bodyPr wrap="square">
            <a:spAutoFit/>
          </a:bodyPr>
          <a:lstStyle/>
          <a:p>
            <a:pPr marL="552450" lvl="0" indent="-552450" fontAlgn="auto">
              <a:spcBef>
                <a:spcPct val="20000"/>
              </a:spcBef>
              <a:spcAft>
                <a:spcPts val="0"/>
              </a:spcAft>
            </a:pPr>
            <a:r>
              <a:rPr lang="en-US" sz="2200" dirty="0">
                <a:solidFill>
                  <a:prstClr val="black"/>
                </a:solidFill>
                <a:latin typeface="Comic Sans MS" panose="030F0702030302020204" pitchFamily="66" charset="0"/>
              </a:rPr>
              <a:t>Atoms contain</a:t>
            </a:r>
          </a:p>
          <a:p>
            <a:pPr marL="552450" lvl="0" indent="-552450" fontAlgn="auto">
              <a:spcBef>
                <a:spcPct val="20000"/>
              </a:spcBef>
              <a:spcAft>
                <a:spcPts val="0"/>
              </a:spcAft>
              <a:buFont typeface="Wingdings" pitchFamily="2" charset="2"/>
              <a:buAutoNum type="arabicPeriod"/>
            </a:pPr>
            <a:r>
              <a:rPr lang="en-US" sz="2200" dirty="0">
                <a:solidFill>
                  <a:prstClr val="black"/>
                </a:solidFill>
                <a:latin typeface="Comic Sans MS" panose="030F0702030302020204" pitchFamily="66" charset="0"/>
              </a:rPr>
              <a:t>Protons (+)</a:t>
            </a:r>
          </a:p>
          <a:p>
            <a:pPr marL="552450" lvl="0" indent="-552450" fontAlgn="auto">
              <a:spcBef>
                <a:spcPct val="20000"/>
              </a:spcBef>
              <a:spcAft>
                <a:spcPts val="0"/>
              </a:spcAft>
              <a:buFont typeface="Wingdings" pitchFamily="2" charset="2"/>
              <a:buAutoNum type="arabicPeriod"/>
            </a:pPr>
            <a:r>
              <a:rPr lang="en-US" sz="2200" dirty="0">
                <a:solidFill>
                  <a:prstClr val="black"/>
                </a:solidFill>
                <a:latin typeface="Comic Sans MS" panose="030F0702030302020204" pitchFamily="66" charset="0"/>
              </a:rPr>
              <a:t>Neutrons (0)</a:t>
            </a:r>
          </a:p>
          <a:p>
            <a:pPr marL="552450" lvl="0" indent="-552450" fontAlgn="auto">
              <a:spcBef>
                <a:spcPct val="20000"/>
              </a:spcBef>
              <a:spcAft>
                <a:spcPts val="0"/>
              </a:spcAft>
              <a:buFont typeface="Wingdings" pitchFamily="2" charset="2"/>
              <a:buAutoNum type="arabicPeriod"/>
            </a:pPr>
            <a:r>
              <a:rPr lang="en-US" sz="2200" dirty="0">
                <a:solidFill>
                  <a:prstClr val="black"/>
                </a:solidFill>
                <a:latin typeface="Comic Sans MS" panose="030F0702030302020204" pitchFamily="66" charset="0"/>
              </a:rPr>
              <a:t>Electrons (-)</a:t>
            </a:r>
          </a:p>
        </p:txBody>
      </p:sp>
    </p:spTree>
    <p:extLst>
      <p:ext uri="{BB962C8B-B14F-4D97-AF65-F5344CB8AC3E}">
        <p14:creationId xmlns:p14="http://schemas.microsoft.com/office/powerpoint/2010/main" val="3414049733"/>
      </p:ext>
    </p:extLst>
  </p:cSld>
  <p:clrMapOvr>
    <a:masterClrMapping/>
  </p:clrMapOvr>
  <p:transition>
    <p:plus/>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1" y="866330"/>
            <a:ext cx="4536504" cy="2621190"/>
          </a:xfrm>
          <a:prstGeom prst="rect">
            <a:avLst/>
          </a:prstGeom>
          <a:noFill/>
          <a:extLst>
            <a:ext uri="{909E8E84-426E-40DD-AFC4-6F175D3DCCD1}">
              <a14:hiddenFill xmlns:a14="http://schemas.microsoft.com/office/drawing/2010/main">
                <a:solidFill>
                  <a:srgbClr val="FFFFFF"/>
                </a:solidFill>
              </a14:hiddenFill>
            </a:ext>
          </a:extLst>
        </p:spPr>
      </p:pic>
      <p:sp>
        <p:nvSpPr>
          <p:cNvPr id="16391" name="Rectangle 7"/>
          <p:cNvSpPr>
            <a:spLocks noChangeArrowheads="1"/>
          </p:cNvSpPr>
          <p:nvPr/>
        </p:nvSpPr>
        <p:spPr bwMode="auto">
          <a:xfrm>
            <a:off x="323528" y="404664"/>
            <a:ext cx="8247771" cy="461665"/>
          </a:xfrm>
          <a:prstGeom prst="rect">
            <a:avLst/>
          </a:prstGeom>
          <a:noFill/>
          <a:ln>
            <a:noFill/>
          </a:ln>
          <a:effectLst/>
          <a:extLst/>
        </p:spPr>
        <p:txBody>
          <a:bodyPr wrap="none">
            <a:spAutoFit/>
          </a:bodyPr>
          <a:lstStyle/>
          <a:p>
            <a:r>
              <a:rPr lang="en-GB" altLang="en-US" sz="2400" b="1" dirty="0">
                <a:latin typeface="Comic Sans MS" panose="030F0702030302020204" pitchFamily="66" charset="0"/>
              </a:rPr>
              <a:t>Example: </a:t>
            </a:r>
            <a:r>
              <a:rPr lang="en-GB" altLang="en-US" sz="2200" dirty="0">
                <a:latin typeface="Comic Sans MS" panose="030F0702030302020204" pitchFamily="66" charset="0"/>
              </a:rPr>
              <a:t>Calculate the current which is flowing through R4.</a:t>
            </a:r>
          </a:p>
        </p:txBody>
      </p:sp>
    </p:spTree>
    <p:extLst>
      <p:ext uri="{BB962C8B-B14F-4D97-AF65-F5344CB8AC3E}">
        <p14:creationId xmlns:p14="http://schemas.microsoft.com/office/powerpoint/2010/main" val="152042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132856"/>
            <a:ext cx="8229600" cy="1143000"/>
          </a:xfrm>
        </p:spPr>
        <p:txBody>
          <a:bodyPr>
            <a:normAutofit/>
          </a:bodyPr>
          <a:lstStyle/>
          <a:p>
            <a:r>
              <a:rPr lang="en-US" dirty="0"/>
              <a:t>CAPACITOR</a:t>
            </a:r>
            <a:br>
              <a:rPr lang="tr-TR" dirty="0"/>
            </a:br>
            <a:r>
              <a:rPr lang="en-US" altLang="en-US" dirty="0"/>
              <a:t>Energy Storage Device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4005064"/>
            <a:ext cx="2095500" cy="16764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4224139"/>
            <a:ext cx="3124200" cy="14573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398760"/>
            <a:ext cx="2447925" cy="1571625"/>
          </a:xfrm>
          <a:prstGeom prst="rect">
            <a:avLst/>
          </a:prstGeom>
        </p:spPr>
      </p:pic>
      <p:sp>
        <p:nvSpPr>
          <p:cNvPr id="7" name="object 3"/>
          <p:cNvSpPr/>
          <p:nvPr/>
        </p:nvSpPr>
        <p:spPr>
          <a:xfrm>
            <a:off x="4644008" y="1156432"/>
            <a:ext cx="3527997" cy="1820488"/>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29257535"/>
      </p:ext>
    </p:extLst>
  </p:cSld>
  <p:clrMapOvr>
    <a:masterClrMapping/>
  </p:clrMapOvr>
  <p:transition>
    <p:plus/>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657225" y="322263"/>
            <a:ext cx="8169275" cy="564039"/>
          </a:xfrm>
        </p:spPr>
        <p:txBody>
          <a:bodyPr>
            <a:normAutofit fontScale="90000"/>
          </a:bodyPr>
          <a:lstStyle/>
          <a:p>
            <a:pPr algn="l"/>
            <a:r>
              <a:rPr lang="en-US" altLang="en-US" sz="3200" dirty="0"/>
              <a:t>Maximum Charge on a Conductor</a:t>
            </a:r>
          </a:p>
        </p:txBody>
      </p:sp>
      <p:grpSp>
        <p:nvGrpSpPr>
          <p:cNvPr id="172072" name="Group 40"/>
          <p:cNvGrpSpPr>
            <a:grpSpLocks/>
          </p:cNvGrpSpPr>
          <p:nvPr/>
        </p:nvGrpSpPr>
        <p:grpSpPr bwMode="auto">
          <a:xfrm>
            <a:off x="1465263" y="2673350"/>
            <a:ext cx="5983287" cy="1747838"/>
            <a:chOff x="926" y="877"/>
            <a:chExt cx="3769" cy="1101"/>
          </a:xfrm>
        </p:grpSpPr>
        <p:grpSp>
          <p:nvGrpSpPr>
            <p:cNvPr id="172053" name="Group 21"/>
            <p:cNvGrpSpPr>
              <a:grpSpLocks/>
            </p:cNvGrpSpPr>
            <p:nvPr/>
          </p:nvGrpSpPr>
          <p:grpSpPr bwMode="auto">
            <a:xfrm>
              <a:off x="926" y="877"/>
              <a:ext cx="3769" cy="1101"/>
              <a:chOff x="926" y="890"/>
              <a:chExt cx="3769" cy="1101"/>
            </a:xfrm>
          </p:grpSpPr>
          <p:sp>
            <p:nvSpPr>
              <p:cNvPr id="172035" name="Oval 3"/>
              <p:cNvSpPr>
                <a:spLocks noChangeArrowheads="1"/>
              </p:cNvSpPr>
              <p:nvPr/>
            </p:nvSpPr>
            <p:spPr bwMode="auto">
              <a:xfrm>
                <a:off x="3293" y="1193"/>
                <a:ext cx="1402" cy="664"/>
              </a:xfrm>
              <a:prstGeom prst="ellipse">
                <a:avLst/>
              </a:prstGeom>
              <a:solidFill>
                <a:srgbClr val="CCFFCC"/>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nchor="ctr">
                <a:spAutoFit/>
              </a:bodyPr>
              <a:lstStyle/>
              <a:p>
                <a:endParaRPr lang="en-US">
                  <a:solidFill>
                    <a:prstClr val="black"/>
                  </a:solidFill>
                </a:endParaRPr>
              </a:p>
            </p:txBody>
          </p:sp>
          <p:pic>
            <p:nvPicPr>
              <p:cNvPr id="172036" name="Picture 4" descr="in00570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4" y="1248"/>
                <a:ext cx="606" cy="743"/>
              </a:xfrm>
              <a:prstGeom prst="rect">
                <a:avLst/>
              </a:prstGeom>
              <a:noFill/>
              <a:extLst>
                <a:ext uri="{909E8E84-426E-40DD-AFC4-6F175D3DCCD1}">
                  <a14:hiddenFill xmlns:a14="http://schemas.microsoft.com/office/drawing/2010/main">
                    <a:solidFill>
                      <a:srgbClr val="FFFFFF"/>
                    </a:solidFill>
                  </a14:hiddenFill>
                </a:ext>
              </a:extLst>
            </p:spPr>
          </p:pic>
          <p:sp>
            <p:nvSpPr>
              <p:cNvPr id="172047" name="Line 15"/>
              <p:cNvSpPr>
                <a:spLocks noChangeShapeType="1"/>
              </p:cNvSpPr>
              <p:nvPr/>
            </p:nvSpPr>
            <p:spPr bwMode="auto">
              <a:xfrm>
                <a:off x="1741" y="1407"/>
                <a:ext cx="6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48" name="Line 16"/>
              <p:cNvSpPr>
                <a:spLocks noChangeShapeType="1"/>
              </p:cNvSpPr>
              <p:nvPr/>
            </p:nvSpPr>
            <p:spPr bwMode="auto">
              <a:xfrm>
                <a:off x="2805" y="1332"/>
                <a:ext cx="71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49" name="Oval 17"/>
              <p:cNvSpPr>
                <a:spLocks noChangeArrowheads="1"/>
              </p:cNvSpPr>
              <p:nvPr/>
            </p:nvSpPr>
            <p:spPr bwMode="auto">
              <a:xfrm>
                <a:off x="926" y="1006"/>
                <a:ext cx="852" cy="827"/>
              </a:xfrm>
              <a:prstGeom prst="ellipse">
                <a:avLst/>
              </a:prstGeom>
              <a:solidFill>
                <a:schemeClr val="tx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nchor="ctr">
                <a:spAutoFit/>
              </a:bodyPr>
              <a:lstStyle/>
              <a:p>
                <a:endParaRPr lang="en-US">
                  <a:solidFill>
                    <a:prstClr val="black"/>
                  </a:solidFill>
                </a:endParaRPr>
              </a:p>
            </p:txBody>
          </p:sp>
          <p:sp>
            <p:nvSpPr>
              <p:cNvPr id="172050" name="Text Box 18"/>
              <p:cNvSpPr txBox="1">
                <a:spLocks noChangeArrowheads="1"/>
              </p:cNvSpPr>
              <p:nvPr/>
            </p:nvSpPr>
            <p:spPr bwMode="auto">
              <a:xfrm>
                <a:off x="977" y="1207"/>
                <a:ext cx="789"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a:solidFill>
                      <a:prstClr val="black"/>
                    </a:solidFill>
                    <a:latin typeface="Times New Roman" panose="02020603050405020304" pitchFamily="18" charset="0"/>
                  </a:rPr>
                  <a:t>Earth</a:t>
                </a:r>
              </a:p>
            </p:txBody>
          </p:sp>
          <p:sp>
            <p:nvSpPr>
              <p:cNvPr id="172051" name="Text Box 19"/>
              <p:cNvSpPr txBox="1">
                <a:spLocks noChangeArrowheads="1"/>
              </p:cNvSpPr>
              <p:nvPr/>
            </p:nvSpPr>
            <p:spPr bwMode="auto">
              <a:xfrm>
                <a:off x="2130" y="907"/>
                <a:ext cx="914"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a:solidFill>
                      <a:prstClr val="black"/>
                    </a:solidFill>
                    <a:latin typeface="Times New Roman" panose="02020603050405020304" pitchFamily="18" charset="0"/>
                  </a:rPr>
                  <a:t>Battery</a:t>
                </a:r>
              </a:p>
            </p:txBody>
          </p:sp>
          <p:sp>
            <p:nvSpPr>
              <p:cNvPr id="172052" name="Text Box 20"/>
              <p:cNvSpPr txBox="1">
                <a:spLocks noChangeArrowheads="1"/>
              </p:cNvSpPr>
              <p:nvPr/>
            </p:nvSpPr>
            <p:spPr bwMode="auto">
              <a:xfrm>
                <a:off x="3301" y="890"/>
                <a:ext cx="1264"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a:solidFill>
                      <a:prstClr val="black"/>
                    </a:solidFill>
                    <a:latin typeface="Times New Roman" panose="02020603050405020304" pitchFamily="18" charset="0"/>
                  </a:rPr>
                  <a:t>Conductor</a:t>
                </a:r>
              </a:p>
            </p:txBody>
          </p:sp>
        </p:grpSp>
        <p:sp>
          <p:nvSpPr>
            <p:cNvPr id="172054" name="Text Box 22"/>
            <p:cNvSpPr txBox="1">
              <a:spLocks noChangeArrowheads="1"/>
            </p:cNvSpPr>
            <p:nvPr/>
          </p:nvSpPr>
          <p:spPr bwMode="auto">
            <a:xfrm>
              <a:off x="3544" y="1077"/>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55" name="Text Box 23"/>
            <p:cNvSpPr txBox="1">
              <a:spLocks noChangeArrowheads="1"/>
            </p:cNvSpPr>
            <p:nvPr/>
          </p:nvSpPr>
          <p:spPr bwMode="auto">
            <a:xfrm>
              <a:off x="3757" y="1043"/>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56" name="Text Box 24"/>
            <p:cNvSpPr txBox="1">
              <a:spLocks noChangeArrowheads="1"/>
            </p:cNvSpPr>
            <p:nvPr/>
          </p:nvSpPr>
          <p:spPr bwMode="auto">
            <a:xfrm>
              <a:off x="3983" y="1035"/>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57" name="Text Box 25"/>
            <p:cNvSpPr txBox="1">
              <a:spLocks noChangeArrowheads="1"/>
            </p:cNvSpPr>
            <p:nvPr/>
          </p:nvSpPr>
          <p:spPr bwMode="auto">
            <a:xfrm>
              <a:off x="4196" y="1105"/>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58" name="Text Box 26"/>
            <p:cNvSpPr txBox="1">
              <a:spLocks noChangeArrowheads="1"/>
            </p:cNvSpPr>
            <p:nvPr/>
          </p:nvSpPr>
          <p:spPr bwMode="auto">
            <a:xfrm>
              <a:off x="4396" y="1201"/>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59" name="Text Box 27"/>
            <p:cNvSpPr txBox="1">
              <a:spLocks noChangeArrowheads="1"/>
            </p:cNvSpPr>
            <p:nvPr/>
          </p:nvSpPr>
          <p:spPr bwMode="auto">
            <a:xfrm>
              <a:off x="4401" y="1349"/>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60" name="Text Box 28"/>
            <p:cNvSpPr txBox="1">
              <a:spLocks noChangeArrowheads="1"/>
            </p:cNvSpPr>
            <p:nvPr/>
          </p:nvSpPr>
          <p:spPr bwMode="auto">
            <a:xfrm>
              <a:off x="4193" y="1466"/>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61" name="Text Box 29"/>
            <p:cNvSpPr txBox="1">
              <a:spLocks noChangeArrowheads="1"/>
            </p:cNvSpPr>
            <p:nvPr/>
          </p:nvSpPr>
          <p:spPr bwMode="auto">
            <a:xfrm>
              <a:off x="3288" y="1219"/>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62" name="Text Box 30"/>
            <p:cNvSpPr txBox="1">
              <a:spLocks noChangeArrowheads="1"/>
            </p:cNvSpPr>
            <p:nvPr/>
          </p:nvSpPr>
          <p:spPr bwMode="auto">
            <a:xfrm>
              <a:off x="3410" y="1120"/>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63" name="Text Box 31"/>
            <p:cNvSpPr txBox="1">
              <a:spLocks noChangeArrowheads="1"/>
            </p:cNvSpPr>
            <p:nvPr/>
          </p:nvSpPr>
          <p:spPr bwMode="auto">
            <a:xfrm>
              <a:off x="3298" y="1359"/>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64" name="Text Box 32"/>
            <p:cNvSpPr txBox="1">
              <a:spLocks noChangeArrowheads="1"/>
            </p:cNvSpPr>
            <p:nvPr/>
          </p:nvSpPr>
          <p:spPr bwMode="auto">
            <a:xfrm>
              <a:off x="3472" y="1455"/>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65" name="Text Box 33"/>
            <p:cNvSpPr txBox="1">
              <a:spLocks noChangeArrowheads="1"/>
            </p:cNvSpPr>
            <p:nvPr/>
          </p:nvSpPr>
          <p:spPr bwMode="auto">
            <a:xfrm>
              <a:off x="3646" y="1525"/>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66" name="Text Box 34"/>
            <p:cNvSpPr txBox="1">
              <a:spLocks noChangeArrowheads="1"/>
            </p:cNvSpPr>
            <p:nvPr/>
          </p:nvSpPr>
          <p:spPr bwMode="auto">
            <a:xfrm>
              <a:off x="3833" y="1530"/>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67" name="Text Box 35"/>
            <p:cNvSpPr txBox="1">
              <a:spLocks noChangeArrowheads="1"/>
            </p:cNvSpPr>
            <p:nvPr/>
          </p:nvSpPr>
          <p:spPr bwMode="auto">
            <a:xfrm>
              <a:off x="4007" y="1509"/>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68" name="Line 36"/>
            <p:cNvSpPr>
              <a:spLocks noChangeShapeType="1"/>
            </p:cNvSpPr>
            <p:nvPr/>
          </p:nvSpPr>
          <p:spPr bwMode="auto">
            <a:xfrm>
              <a:off x="1891" y="1515"/>
              <a:ext cx="375" cy="0"/>
            </a:xfrm>
            <a:prstGeom prst="line">
              <a:avLst/>
            </a:prstGeom>
            <a:noFill/>
            <a:ln w="3810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69" name="Line 37"/>
            <p:cNvSpPr>
              <a:spLocks noChangeShapeType="1"/>
            </p:cNvSpPr>
            <p:nvPr/>
          </p:nvSpPr>
          <p:spPr bwMode="auto">
            <a:xfrm>
              <a:off x="2950" y="1448"/>
              <a:ext cx="312" cy="0"/>
            </a:xfrm>
            <a:prstGeom prst="line">
              <a:avLst/>
            </a:prstGeom>
            <a:noFill/>
            <a:ln w="3810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70" name="Text Box 38"/>
            <p:cNvSpPr txBox="1">
              <a:spLocks noChangeArrowheads="1"/>
            </p:cNvSpPr>
            <p:nvPr/>
          </p:nvSpPr>
          <p:spPr bwMode="auto">
            <a:xfrm>
              <a:off x="2880" y="1415"/>
              <a:ext cx="43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i="1"/>
                <a:t>e</a:t>
              </a:r>
              <a:r>
                <a:rPr lang="en-US" altLang="en-US" i="1" baseline="30000"/>
                <a:t>-</a:t>
              </a:r>
              <a:endParaRPr lang="en-US" altLang="en-US" i="1"/>
            </a:p>
          </p:txBody>
        </p:sp>
        <p:sp>
          <p:nvSpPr>
            <p:cNvPr id="172071" name="Text Box 39"/>
            <p:cNvSpPr txBox="1">
              <a:spLocks noChangeArrowheads="1"/>
            </p:cNvSpPr>
            <p:nvPr/>
          </p:nvSpPr>
          <p:spPr bwMode="auto">
            <a:xfrm>
              <a:off x="1774" y="1423"/>
              <a:ext cx="43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i="1" dirty="0"/>
                <a:t>e</a:t>
              </a:r>
              <a:r>
                <a:rPr lang="en-US" altLang="en-US" i="1" baseline="30000" dirty="0"/>
                <a:t>-</a:t>
              </a:r>
              <a:endParaRPr lang="en-US" altLang="en-US" i="1" dirty="0"/>
            </a:p>
          </p:txBody>
        </p:sp>
      </p:grpSp>
      <p:grpSp>
        <p:nvGrpSpPr>
          <p:cNvPr id="172093" name="Group 61"/>
          <p:cNvGrpSpPr>
            <a:grpSpLocks/>
          </p:cNvGrpSpPr>
          <p:nvPr/>
        </p:nvGrpSpPr>
        <p:grpSpPr bwMode="auto">
          <a:xfrm>
            <a:off x="7515225" y="3048000"/>
            <a:ext cx="569913" cy="1152525"/>
            <a:chOff x="4609" y="1190"/>
            <a:chExt cx="359" cy="726"/>
          </a:xfrm>
        </p:grpSpPr>
        <p:grpSp>
          <p:nvGrpSpPr>
            <p:cNvPr id="172080" name="Group 48"/>
            <p:cNvGrpSpPr>
              <a:grpSpLocks/>
            </p:cNvGrpSpPr>
            <p:nvPr/>
          </p:nvGrpSpPr>
          <p:grpSpPr bwMode="auto">
            <a:xfrm>
              <a:off x="4609" y="1640"/>
              <a:ext cx="238" cy="276"/>
              <a:chOff x="4609" y="1640"/>
              <a:chExt cx="238" cy="276"/>
            </a:xfrm>
          </p:grpSpPr>
          <p:sp>
            <p:nvSpPr>
              <p:cNvPr id="172073" name="Line 41"/>
              <p:cNvSpPr>
                <a:spLocks noChangeShapeType="1"/>
              </p:cNvSpPr>
              <p:nvPr/>
            </p:nvSpPr>
            <p:spPr bwMode="auto">
              <a:xfrm flipV="1">
                <a:off x="4634" y="1653"/>
                <a:ext cx="100" cy="10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74" name="Line 42"/>
              <p:cNvSpPr>
                <a:spLocks noChangeShapeType="1"/>
              </p:cNvSpPr>
              <p:nvPr/>
            </p:nvSpPr>
            <p:spPr bwMode="auto">
              <a:xfrm>
                <a:off x="4734" y="1653"/>
                <a:ext cx="0" cy="20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76" name="Line 44"/>
              <p:cNvSpPr>
                <a:spLocks noChangeShapeType="1"/>
              </p:cNvSpPr>
              <p:nvPr/>
            </p:nvSpPr>
            <p:spPr bwMode="auto">
              <a:xfrm flipV="1">
                <a:off x="4734" y="1778"/>
                <a:ext cx="113" cy="62"/>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77" name="Line 45"/>
              <p:cNvSpPr>
                <a:spLocks noChangeShapeType="1"/>
              </p:cNvSpPr>
              <p:nvPr/>
            </p:nvSpPr>
            <p:spPr bwMode="auto">
              <a:xfrm>
                <a:off x="4847" y="1778"/>
                <a:ext cx="0" cy="13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78" name="Line 46"/>
              <p:cNvSpPr>
                <a:spLocks noChangeShapeType="1"/>
              </p:cNvSpPr>
              <p:nvPr/>
            </p:nvSpPr>
            <p:spPr bwMode="auto">
              <a:xfrm flipH="1" flipV="1">
                <a:off x="4609" y="1640"/>
                <a:ext cx="25" cy="113"/>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grpSp>
        <p:grpSp>
          <p:nvGrpSpPr>
            <p:cNvPr id="172081" name="Group 49"/>
            <p:cNvGrpSpPr>
              <a:grpSpLocks/>
            </p:cNvGrpSpPr>
            <p:nvPr/>
          </p:nvGrpSpPr>
          <p:grpSpPr bwMode="auto">
            <a:xfrm flipV="1">
              <a:off x="4666" y="1190"/>
              <a:ext cx="238" cy="276"/>
              <a:chOff x="4609" y="1640"/>
              <a:chExt cx="238" cy="276"/>
            </a:xfrm>
          </p:grpSpPr>
          <p:sp>
            <p:nvSpPr>
              <p:cNvPr id="172082" name="Line 50"/>
              <p:cNvSpPr>
                <a:spLocks noChangeShapeType="1"/>
              </p:cNvSpPr>
              <p:nvPr/>
            </p:nvSpPr>
            <p:spPr bwMode="auto">
              <a:xfrm flipV="1">
                <a:off x="4634" y="1653"/>
                <a:ext cx="100" cy="10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83" name="Line 51"/>
              <p:cNvSpPr>
                <a:spLocks noChangeShapeType="1"/>
              </p:cNvSpPr>
              <p:nvPr/>
            </p:nvSpPr>
            <p:spPr bwMode="auto">
              <a:xfrm>
                <a:off x="4734" y="1653"/>
                <a:ext cx="0" cy="20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84" name="Line 52"/>
              <p:cNvSpPr>
                <a:spLocks noChangeShapeType="1"/>
              </p:cNvSpPr>
              <p:nvPr/>
            </p:nvSpPr>
            <p:spPr bwMode="auto">
              <a:xfrm flipV="1">
                <a:off x="4734" y="1778"/>
                <a:ext cx="113" cy="62"/>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85" name="Line 53"/>
              <p:cNvSpPr>
                <a:spLocks noChangeShapeType="1"/>
              </p:cNvSpPr>
              <p:nvPr/>
            </p:nvSpPr>
            <p:spPr bwMode="auto">
              <a:xfrm>
                <a:off x="4847" y="1778"/>
                <a:ext cx="0" cy="13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86" name="Line 54"/>
              <p:cNvSpPr>
                <a:spLocks noChangeShapeType="1"/>
              </p:cNvSpPr>
              <p:nvPr/>
            </p:nvSpPr>
            <p:spPr bwMode="auto">
              <a:xfrm flipH="1" flipV="1">
                <a:off x="4609" y="1640"/>
                <a:ext cx="25" cy="113"/>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grpSp>
        <p:grpSp>
          <p:nvGrpSpPr>
            <p:cNvPr id="172087" name="Group 55"/>
            <p:cNvGrpSpPr>
              <a:grpSpLocks/>
            </p:cNvGrpSpPr>
            <p:nvPr/>
          </p:nvGrpSpPr>
          <p:grpSpPr bwMode="auto">
            <a:xfrm rot="-2345546">
              <a:off x="4730" y="1448"/>
              <a:ext cx="238" cy="276"/>
              <a:chOff x="4609" y="1640"/>
              <a:chExt cx="238" cy="276"/>
            </a:xfrm>
          </p:grpSpPr>
          <p:sp>
            <p:nvSpPr>
              <p:cNvPr id="172088" name="Line 56"/>
              <p:cNvSpPr>
                <a:spLocks noChangeShapeType="1"/>
              </p:cNvSpPr>
              <p:nvPr/>
            </p:nvSpPr>
            <p:spPr bwMode="auto">
              <a:xfrm flipV="1">
                <a:off x="4634" y="1653"/>
                <a:ext cx="100" cy="10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89" name="Line 57"/>
              <p:cNvSpPr>
                <a:spLocks noChangeShapeType="1"/>
              </p:cNvSpPr>
              <p:nvPr/>
            </p:nvSpPr>
            <p:spPr bwMode="auto">
              <a:xfrm>
                <a:off x="4734" y="1653"/>
                <a:ext cx="0" cy="20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90" name="Line 58"/>
              <p:cNvSpPr>
                <a:spLocks noChangeShapeType="1"/>
              </p:cNvSpPr>
              <p:nvPr/>
            </p:nvSpPr>
            <p:spPr bwMode="auto">
              <a:xfrm flipV="1">
                <a:off x="4734" y="1778"/>
                <a:ext cx="113" cy="62"/>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91" name="Line 59"/>
              <p:cNvSpPr>
                <a:spLocks noChangeShapeType="1"/>
              </p:cNvSpPr>
              <p:nvPr/>
            </p:nvSpPr>
            <p:spPr bwMode="auto">
              <a:xfrm>
                <a:off x="4847" y="1778"/>
                <a:ext cx="0" cy="13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92" name="Line 60"/>
              <p:cNvSpPr>
                <a:spLocks noChangeShapeType="1"/>
              </p:cNvSpPr>
              <p:nvPr/>
            </p:nvSpPr>
            <p:spPr bwMode="auto">
              <a:xfrm flipH="1" flipV="1">
                <a:off x="4609" y="1640"/>
                <a:ext cx="25" cy="113"/>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grpSp>
      </p:grpSp>
      <p:sp>
        <p:nvSpPr>
          <p:cNvPr id="172094" name="Text Box 62"/>
          <p:cNvSpPr txBox="1">
            <a:spLocks noChangeArrowheads="1"/>
          </p:cNvSpPr>
          <p:nvPr/>
        </p:nvSpPr>
        <p:spPr bwMode="auto">
          <a:xfrm>
            <a:off x="610565" y="1068864"/>
            <a:ext cx="818832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r>
              <a:rPr lang="en-US" altLang="en-US" dirty="0">
                <a:solidFill>
                  <a:prstClr val="black"/>
                </a:solidFill>
                <a:latin typeface="Comic Sans MS" panose="030F0702030302020204" pitchFamily="66" charset="0"/>
              </a:rPr>
              <a:t>A battery establishes a difference of potential that can pump electrons e</a:t>
            </a:r>
            <a:r>
              <a:rPr lang="en-US" altLang="en-US" baseline="30000" dirty="0">
                <a:solidFill>
                  <a:prstClr val="black"/>
                </a:solidFill>
                <a:latin typeface="Comic Sans MS" panose="030F0702030302020204" pitchFamily="66" charset="0"/>
              </a:rPr>
              <a:t>-</a:t>
            </a:r>
            <a:r>
              <a:rPr lang="en-US" altLang="en-US" dirty="0">
                <a:solidFill>
                  <a:prstClr val="black"/>
                </a:solidFill>
                <a:latin typeface="Comic Sans MS" panose="030F0702030302020204" pitchFamily="66" charset="0"/>
              </a:rPr>
              <a:t> from a ground (earth) to a conductor</a:t>
            </a:r>
          </a:p>
        </p:txBody>
      </p:sp>
      <p:sp>
        <p:nvSpPr>
          <p:cNvPr id="172095" name="Text Box 63"/>
          <p:cNvSpPr txBox="1">
            <a:spLocks noChangeArrowheads="1"/>
          </p:cNvSpPr>
          <p:nvPr/>
        </p:nvSpPr>
        <p:spPr bwMode="auto">
          <a:xfrm>
            <a:off x="996950" y="4702175"/>
            <a:ext cx="6997700" cy="1015663"/>
          </a:xfrm>
          <a:prstGeom prst="rect">
            <a:avLst/>
          </a:prstGeom>
          <a:solidFill>
            <a:srgbClr val="CCFFCC"/>
          </a:solidFill>
          <a:ln w="9525">
            <a:solidFill>
              <a:srgbClr val="000000"/>
            </a:solidFill>
            <a:miter lim="800000"/>
            <a:headEnd/>
            <a:tailEnd/>
          </a:ln>
          <a:effectLst>
            <a:outerShdw dist="107763" dir="2700000" algn="ctr" rotWithShape="0">
              <a:schemeClr val="bg2"/>
            </a:outerShdw>
          </a:effectLst>
        </p:spPr>
        <p:txBody>
          <a:bodyPr tIns="91440" bIns="91440">
            <a:spAutoFit/>
          </a:bodyPr>
          <a:lstStyle/>
          <a:p>
            <a:pPr algn="ctr"/>
            <a:r>
              <a:rPr lang="en-US" altLang="en-US" dirty="0">
                <a:solidFill>
                  <a:srgbClr val="000000"/>
                </a:solidFill>
                <a:latin typeface="Comic Sans MS" panose="030F0702030302020204" pitchFamily="66" charset="0"/>
              </a:rPr>
              <a:t>There is a limit to the amount of charge that a conductor can hold without leaking to the air. There is a certain </a:t>
            </a:r>
            <a:r>
              <a:rPr lang="en-US" altLang="en-US" u="sng" dirty="0">
                <a:solidFill>
                  <a:srgbClr val="000000"/>
                </a:solidFill>
                <a:latin typeface="Comic Sans MS" panose="030F0702030302020204" pitchFamily="66" charset="0"/>
              </a:rPr>
              <a:t>capacity</a:t>
            </a:r>
            <a:r>
              <a:rPr lang="en-US" altLang="en-US" dirty="0">
                <a:solidFill>
                  <a:srgbClr val="000000"/>
                </a:solidFill>
                <a:latin typeface="Comic Sans MS" panose="030F0702030302020204" pitchFamily="66" charset="0"/>
              </a:rPr>
              <a:t> for holding charge.</a:t>
            </a:r>
          </a:p>
        </p:txBody>
      </p:sp>
    </p:spTree>
    <p:extLst>
      <p:ext uri="{BB962C8B-B14F-4D97-AF65-F5344CB8AC3E}">
        <p14:creationId xmlns:p14="http://schemas.microsoft.com/office/powerpoint/2010/main" val="1102266772"/>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normAutofit fontScale="90000"/>
          </a:bodyPr>
          <a:lstStyle/>
          <a:p>
            <a:pPr algn="l"/>
            <a:r>
              <a:rPr lang="en-US" altLang="en-US" sz="3200" dirty="0"/>
              <a:t>Capacitance</a:t>
            </a:r>
          </a:p>
        </p:txBody>
      </p:sp>
      <p:sp>
        <p:nvSpPr>
          <p:cNvPr id="173059" name="Text Box 3"/>
          <p:cNvSpPr txBox="1">
            <a:spLocks noChangeArrowheads="1"/>
          </p:cNvSpPr>
          <p:nvPr/>
        </p:nvSpPr>
        <p:spPr bwMode="auto">
          <a:xfrm>
            <a:off x="833438" y="1124744"/>
            <a:ext cx="7575550" cy="800219"/>
          </a:xfrm>
          <a:prstGeom prst="rect">
            <a:avLst/>
          </a:prstGeom>
          <a:solidFill>
            <a:srgbClr val="CCFFCC"/>
          </a:solidFill>
          <a:ln w="38100">
            <a:solidFill>
              <a:srgbClr val="000000"/>
            </a:solidFill>
            <a:miter lim="800000"/>
            <a:headEnd/>
            <a:tailEnd/>
          </a:ln>
          <a:effectLst>
            <a:outerShdw dist="161645" dir="2700000" algn="ctr" rotWithShape="0">
              <a:schemeClr val="bg2"/>
            </a:outerShdw>
          </a:effectLst>
        </p:spPr>
        <p:txBody>
          <a:bodyPr tIns="91440" bIns="91440">
            <a:spAutoFit/>
          </a:bodyPr>
          <a:lstStyle/>
          <a:p>
            <a:r>
              <a:rPr lang="en-US" altLang="en-US" sz="2000" dirty="0">
                <a:solidFill>
                  <a:srgbClr val="000000"/>
                </a:solidFill>
                <a:latin typeface="Comic Sans MS" panose="030F0702030302020204" pitchFamily="66" charset="0"/>
              </a:rPr>
              <a:t>The capacitance C of a conductor is defined as the ratio of the charge Q on the conductor to the potential V produced.</a:t>
            </a:r>
          </a:p>
        </p:txBody>
      </p:sp>
      <p:sp>
        <p:nvSpPr>
          <p:cNvPr id="173088" name="Text Box 32"/>
          <p:cNvSpPr txBox="1">
            <a:spLocks noChangeArrowheads="1"/>
          </p:cNvSpPr>
          <p:nvPr/>
        </p:nvSpPr>
        <p:spPr bwMode="auto">
          <a:xfrm>
            <a:off x="457200" y="4761706"/>
            <a:ext cx="258286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tIns="91440" bIns="91440">
            <a:spAutoFit/>
          </a:bodyPr>
          <a:lstStyle/>
          <a:p>
            <a:pPr algn="ctr"/>
            <a:r>
              <a:rPr lang="en-US" altLang="en-US" sz="2800" b="1" dirty="0">
                <a:solidFill>
                  <a:prstClr val="black"/>
                </a:solidFill>
                <a:latin typeface="Comic Sans MS" panose="030F0702030302020204" pitchFamily="66" charset="0"/>
              </a:rPr>
              <a:t>Capacitance:</a:t>
            </a:r>
          </a:p>
        </p:txBody>
      </p:sp>
      <p:graphicFrame>
        <p:nvGraphicFramePr>
          <p:cNvPr id="173090" name="Object 34"/>
          <p:cNvGraphicFramePr>
            <a:graphicFrameLocks noChangeAspect="1"/>
          </p:cNvGraphicFramePr>
          <p:nvPr>
            <p:extLst>
              <p:ext uri="{D42A27DB-BD31-4B8C-83A1-F6EECF244321}">
                <p14:modId xmlns:p14="http://schemas.microsoft.com/office/powerpoint/2010/main" val="3999299233"/>
              </p:ext>
            </p:extLst>
          </p:nvPr>
        </p:nvGraphicFramePr>
        <p:xfrm>
          <a:off x="3157538" y="4639469"/>
          <a:ext cx="5122862" cy="896937"/>
        </p:xfrm>
        <a:graphic>
          <a:graphicData uri="http://schemas.openxmlformats.org/presentationml/2006/ole">
            <mc:AlternateContent xmlns:mc="http://schemas.openxmlformats.org/markup-compatibility/2006">
              <mc:Choice xmlns:v="urn:schemas-microsoft-com:vml" Requires="v">
                <p:oleObj spid="_x0000_s6363" name="Equation" r:id="rId5" imgW="2247840" imgH="393480" progId="Equation.DSMT4">
                  <p:embed/>
                </p:oleObj>
              </mc:Choice>
              <mc:Fallback>
                <p:oleObj name="Equation" r:id="rId5" imgW="224784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7538" y="4639469"/>
                        <a:ext cx="5122862" cy="896937"/>
                      </a:xfrm>
                      <a:prstGeom prst="rect">
                        <a:avLst/>
                      </a:prstGeom>
                      <a:solidFill>
                        <a:srgbClr val="FFFFCC"/>
                      </a:solidFill>
                      <a:ln w="9525">
                        <a:solidFill>
                          <a:srgbClr val="000000"/>
                        </a:solidFill>
                        <a:miter lim="800000"/>
                        <a:headEnd/>
                        <a:tailEnd/>
                      </a:ln>
                      <a:effectLst>
                        <a:outerShdw dist="188799" dir="2536421" algn="ctr" rotWithShape="0">
                          <a:schemeClr val="bg2"/>
                        </a:outerShdw>
                      </a:effectLst>
                    </p:spPr>
                  </p:pic>
                </p:oleObj>
              </mc:Fallback>
            </mc:AlternateContent>
          </a:graphicData>
        </a:graphic>
      </p:graphicFrame>
      <p:grpSp>
        <p:nvGrpSpPr>
          <p:cNvPr id="2" name="Group 1"/>
          <p:cNvGrpSpPr/>
          <p:nvPr/>
        </p:nvGrpSpPr>
        <p:grpSpPr>
          <a:xfrm>
            <a:off x="1644650" y="2763044"/>
            <a:ext cx="5983288" cy="1747837"/>
            <a:chOff x="1644650" y="3328988"/>
            <a:chExt cx="5983288" cy="1747837"/>
          </a:xfrm>
        </p:grpSpPr>
        <p:grpSp>
          <p:nvGrpSpPr>
            <p:cNvPr id="173061" name="Group 5"/>
            <p:cNvGrpSpPr>
              <a:grpSpLocks/>
            </p:cNvGrpSpPr>
            <p:nvPr/>
          </p:nvGrpSpPr>
          <p:grpSpPr bwMode="auto">
            <a:xfrm>
              <a:off x="1644650" y="3328988"/>
              <a:ext cx="5983288" cy="1747837"/>
              <a:chOff x="926" y="890"/>
              <a:chExt cx="3769" cy="1101"/>
            </a:xfrm>
          </p:grpSpPr>
          <p:sp>
            <p:nvSpPr>
              <p:cNvPr id="173062" name="Oval 6"/>
              <p:cNvSpPr>
                <a:spLocks noChangeArrowheads="1"/>
              </p:cNvSpPr>
              <p:nvPr/>
            </p:nvSpPr>
            <p:spPr bwMode="auto">
              <a:xfrm>
                <a:off x="3293" y="1193"/>
                <a:ext cx="1402" cy="664"/>
              </a:xfrm>
              <a:prstGeom prst="ellipse">
                <a:avLst/>
              </a:prstGeom>
              <a:solidFill>
                <a:srgbClr val="CCFFCC"/>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nchor="ctr">
                <a:spAutoFit/>
              </a:bodyPr>
              <a:lstStyle/>
              <a:p>
                <a:endParaRPr lang="en-US" dirty="0">
                  <a:solidFill>
                    <a:prstClr val="black"/>
                  </a:solidFill>
                </a:endParaRPr>
              </a:p>
            </p:txBody>
          </p:sp>
          <p:pic>
            <p:nvPicPr>
              <p:cNvPr id="173063" name="Picture 7" descr="in00570_"/>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24" y="1248"/>
                <a:ext cx="606" cy="743"/>
              </a:xfrm>
              <a:prstGeom prst="rect">
                <a:avLst/>
              </a:prstGeom>
              <a:noFill/>
              <a:extLst>
                <a:ext uri="{909E8E84-426E-40DD-AFC4-6F175D3DCCD1}">
                  <a14:hiddenFill xmlns:a14="http://schemas.microsoft.com/office/drawing/2010/main">
                    <a:solidFill>
                      <a:srgbClr val="FFFFFF"/>
                    </a:solidFill>
                  </a14:hiddenFill>
                </a:ext>
              </a:extLst>
            </p:spPr>
          </p:pic>
          <p:sp>
            <p:nvSpPr>
              <p:cNvPr id="173064" name="Line 8"/>
              <p:cNvSpPr>
                <a:spLocks noChangeShapeType="1"/>
              </p:cNvSpPr>
              <p:nvPr/>
            </p:nvSpPr>
            <p:spPr bwMode="auto">
              <a:xfrm>
                <a:off x="1741" y="1407"/>
                <a:ext cx="6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dirty="0">
                  <a:solidFill>
                    <a:prstClr val="black"/>
                  </a:solidFill>
                </a:endParaRPr>
              </a:p>
            </p:txBody>
          </p:sp>
          <p:sp>
            <p:nvSpPr>
              <p:cNvPr id="173065" name="Line 9"/>
              <p:cNvSpPr>
                <a:spLocks noChangeShapeType="1"/>
              </p:cNvSpPr>
              <p:nvPr/>
            </p:nvSpPr>
            <p:spPr bwMode="auto">
              <a:xfrm>
                <a:off x="2805" y="1332"/>
                <a:ext cx="71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dirty="0">
                  <a:solidFill>
                    <a:prstClr val="black"/>
                  </a:solidFill>
                </a:endParaRPr>
              </a:p>
            </p:txBody>
          </p:sp>
          <p:sp>
            <p:nvSpPr>
              <p:cNvPr id="173066" name="Oval 10"/>
              <p:cNvSpPr>
                <a:spLocks noChangeArrowheads="1"/>
              </p:cNvSpPr>
              <p:nvPr/>
            </p:nvSpPr>
            <p:spPr bwMode="auto">
              <a:xfrm>
                <a:off x="926" y="1006"/>
                <a:ext cx="852" cy="827"/>
              </a:xfrm>
              <a:prstGeom prst="ellipse">
                <a:avLst/>
              </a:prstGeom>
              <a:solidFill>
                <a:schemeClr val="tx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nchor="ctr">
                <a:spAutoFit/>
              </a:bodyPr>
              <a:lstStyle/>
              <a:p>
                <a:endParaRPr lang="en-US" dirty="0">
                  <a:solidFill>
                    <a:prstClr val="black"/>
                  </a:solidFill>
                </a:endParaRPr>
              </a:p>
            </p:txBody>
          </p:sp>
          <p:sp>
            <p:nvSpPr>
              <p:cNvPr id="173067" name="Text Box 11"/>
              <p:cNvSpPr txBox="1">
                <a:spLocks noChangeArrowheads="1"/>
              </p:cNvSpPr>
              <p:nvPr/>
            </p:nvSpPr>
            <p:spPr bwMode="auto">
              <a:xfrm>
                <a:off x="977" y="1207"/>
                <a:ext cx="789"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dirty="0">
                    <a:solidFill>
                      <a:prstClr val="black"/>
                    </a:solidFill>
                    <a:latin typeface="Times New Roman" panose="02020603050405020304" pitchFamily="18" charset="0"/>
                  </a:rPr>
                  <a:t>Earth</a:t>
                </a:r>
              </a:p>
            </p:txBody>
          </p:sp>
          <p:sp>
            <p:nvSpPr>
              <p:cNvPr id="173068" name="Text Box 12"/>
              <p:cNvSpPr txBox="1">
                <a:spLocks noChangeArrowheads="1"/>
              </p:cNvSpPr>
              <p:nvPr/>
            </p:nvSpPr>
            <p:spPr bwMode="auto">
              <a:xfrm>
                <a:off x="2130" y="907"/>
                <a:ext cx="914"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dirty="0">
                    <a:solidFill>
                      <a:prstClr val="black"/>
                    </a:solidFill>
                    <a:latin typeface="Times New Roman" panose="02020603050405020304" pitchFamily="18" charset="0"/>
                  </a:rPr>
                  <a:t>Battery</a:t>
                </a:r>
              </a:p>
            </p:txBody>
          </p:sp>
          <p:sp>
            <p:nvSpPr>
              <p:cNvPr id="173069" name="Text Box 13"/>
              <p:cNvSpPr txBox="1">
                <a:spLocks noChangeArrowheads="1"/>
              </p:cNvSpPr>
              <p:nvPr/>
            </p:nvSpPr>
            <p:spPr bwMode="auto">
              <a:xfrm>
                <a:off x="3301" y="890"/>
                <a:ext cx="1264"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dirty="0">
                    <a:solidFill>
                      <a:prstClr val="black"/>
                    </a:solidFill>
                    <a:latin typeface="Times New Roman" panose="02020603050405020304" pitchFamily="18" charset="0"/>
                  </a:rPr>
                  <a:t>Conductor</a:t>
                </a:r>
              </a:p>
            </p:txBody>
          </p:sp>
        </p:grpSp>
        <p:sp>
          <p:nvSpPr>
            <p:cNvPr id="173070" name="Text Box 14"/>
            <p:cNvSpPr txBox="1">
              <a:spLocks noChangeArrowheads="1"/>
            </p:cNvSpPr>
            <p:nvPr/>
          </p:nvSpPr>
          <p:spPr bwMode="auto">
            <a:xfrm>
              <a:off x="5800725" y="3646488"/>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dirty="0">
                  <a:solidFill>
                    <a:srgbClr val="000000"/>
                  </a:solidFill>
                </a:rPr>
                <a:t>-</a:t>
              </a:r>
            </a:p>
          </p:txBody>
        </p:sp>
        <p:sp>
          <p:nvSpPr>
            <p:cNvPr id="173071" name="Text Box 15"/>
            <p:cNvSpPr txBox="1">
              <a:spLocks noChangeArrowheads="1"/>
            </p:cNvSpPr>
            <p:nvPr/>
          </p:nvSpPr>
          <p:spPr bwMode="auto">
            <a:xfrm>
              <a:off x="6138863" y="3592513"/>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dirty="0">
                  <a:solidFill>
                    <a:srgbClr val="000000"/>
                  </a:solidFill>
                </a:rPr>
                <a:t>-</a:t>
              </a:r>
            </a:p>
          </p:txBody>
        </p:sp>
        <p:sp>
          <p:nvSpPr>
            <p:cNvPr id="173072" name="Text Box 16"/>
            <p:cNvSpPr txBox="1">
              <a:spLocks noChangeArrowheads="1"/>
            </p:cNvSpPr>
            <p:nvPr/>
          </p:nvSpPr>
          <p:spPr bwMode="auto">
            <a:xfrm>
              <a:off x="6497638" y="3579813"/>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dirty="0">
                  <a:solidFill>
                    <a:srgbClr val="000000"/>
                  </a:solidFill>
                </a:rPr>
                <a:t>-</a:t>
              </a:r>
            </a:p>
          </p:txBody>
        </p:sp>
        <p:sp>
          <p:nvSpPr>
            <p:cNvPr id="173073" name="Text Box 17"/>
            <p:cNvSpPr txBox="1">
              <a:spLocks noChangeArrowheads="1"/>
            </p:cNvSpPr>
            <p:nvPr/>
          </p:nvSpPr>
          <p:spPr bwMode="auto">
            <a:xfrm>
              <a:off x="6835775" y="3690938"/>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dirty="0">
                  <a:solidFill>
                    <a:srgbClr val="000000"/>
                  </a:solidFill>
                </a:rPr>
                <a:t>-</a:t>
              </a:r>
            </a:p>
          </p:txBody>
        </p:sp>
        <p:sp>
          <p:nvSpPr>
            <p:cNvPr id="173074" name="Text Box 18"/>
            <p:cNvSpPr txBox="1">
              <a:spLocks noChangeArrowheads="1"/>
            </p:cNvSpPr>
            <p:nvPr/>
          </p:nvSpPr>
          <p:spPr bwMode="auto">
            <a:xfrm>
              <a:off x="7153275" y="3843338"/>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dirty="0">
                  <a:solidFill>
                    <a:srgbClr val="000000"/>
                  </a:solidFill>
                </a:rPr>
                <a:t>-</a:t>
              </a:r>
            </a:p>
          </p:txBody>
        </p:sp>
        <p:sp>
          <p:nvSpPr>
            <p:cNvPr id="173075" name="Text Box 19"/>
            <p:cNvSpPr txBox="1">
              <a:spLocks noChangeArrowheads="1"/>
            </p:cNvSpPr>
            <p:nvPr/>
          </p:nvSpPr>
          <p:spPr bwMode="auto">
            <a:xfrm>
              <a:off x="7161213" y="4078288"/>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dirty="0">
                  <a:solidFill>
                    <a:srgbClr val="000000"/>
                  </a:solidFill>
                </a:rPr>
                <a:t>-</a:t>
              </a:r>
            </a:p>
          </p:txBody>
        </p:sp>
        <p:sp>
          <p:nvSpPr>
            <p:cNvPr id="173076" name="Text Box 20"/>
            <p:cNvSpPr txBox="1">
              <a:spLocks noChangeArrowheads="1"/>
            </p:cNvSpPr>
            <p:nvPr/>
          </p:nvSpPr>
          <p:spPr bwMode="auto">
            <a:xfrm>
              <a:off x="6831013" y="4264025"/>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dirty="0">
                  <a:solidFill>
                    <a:srgbClr val="000000"/>
                  </a:solidFill>
                </a:rPr>
                <a:t>-</a:t>
              </a:r>
            </a:p>
          </p:txBody>
        </p:sp>
        <p:sp>
          <p:nvSpPr>
            <p:cNvPr id="173077" name="Text Box 21"/>
            <p:cNvSpPr txBox="1">
              <a:spLocks noChangeArrowheads="1"/>
            </p:cNvSpPr>
            <p:nvPr/>
          </p:nvSpPr>
          <p:spPr bwMode="auto">
            <a:xfrm>
              <a:off x="5394325" y="3871913"/>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dirty="0">
                  <a:solidFill>
                    <a:srgbClr val="000000"/>
                  </a:solidFill>
                </a:rPr>
                <a:t>-</a:t>
              </a:r>
            </a:p>
          </p:txBody>
        </p:sp>
        <p:sp>
          <p:nvSpPr>
            <p:cNvPr id="173078" name="Text Box 22"/>
            <p:cNvSpPr txBox="1">
              <a:spLocks noChangeArrowheads="1"/>
            </p:cNvSpPr>
            <p:nvPr/>
          </p:nvSpPr>
          <p:spPr bwMode="auto">
            <a:xfrm>
              <a:off x="5588000" y="3714750"/>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dirty="0">
                  <a:solidFill>
                    <a:srgbClr val="000000"/>
                  </a:solidFill>
                </a:rPr>
                <a:t>-</a:t>
              </a:r>
            </a:p>
          </p:txBody>
        </p:sp>
        <p:sp>
          <p:nvSpPr>
            <p:cNvPr id="173079" name="Text Box 23"/>
            <p:cNvSpPr txBox="1">
              <a:spLocks noChangeArrowheads="1"/>
            </p:cNvSpPr>
            <p:nvPr/>
          </p:nvSpPr>
          <p:spPr bwMode="auto">
            <a:xfrm>
              <a:off x="5410200" y="4094163"/>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dirty="0">
                  <a:solidFill>
                    <a:srgbClr val="000000"/>
                  </a:solidFill>
                </a:rPr>
                <a:t>-</a:t>
              </a:r>
            </a:p>
          </p:txBody>
        </p:sp>
        <p:sp>
          <p:nvSpPr>
            <p:cNvPr id="173080" name="Text Box 24"/>
            <p:cNvSpPr txBox="1">
              <a:spLocks noChangeArrowheads="1"/>
            </p:cNvSpPr>
            <p:nvPr/>
          </p:nvSpPr>
          <p:spPr bwMode="auto">
            <a:xfrm>
              <a:off x="5686425" y="4246563"/>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dirty="0">
                  <a:solidFill>
                    <a:srgbClr val="000000"/>
                  </a:solidFill>
                </a:rPr>
                <a:t>-</a:t>
              </a:r>
            </a:p>
          </p:txBody>
        </p:sp>
        <p:sp>
          <p:nvSpPr>
            <p:cNvPr id="173081" name="Text Box 25"/>
            <p:cNvSpPr txBox="1">
              <a:spLocks noChangeArrowheads="1"/>
            </p:cNvSpPr>
            <p:nvPr/>
          </p:nvSpPr>
          <p:spPr bwMode="auto">
            <a:xfrm>
              <a:off x="5962650" y="4357688"/>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dirty="0">
                  <a:solidFill>
                    <a:srgbClr val="000000"/>
                  </a:solidFill>
                </a:rPr>
                <a:t>-</a:t>
              </a:r>
            </a:p>
          </p:txBody>
        </p:sp>
        <p:sp>
          <p:nvSpPr>
            <p:cNvPr id="173082" name="Text Box 26"/>
            <p:cNvSpPr txBox="1">
              <a:spLocks noChangeArrowheads="1"/>
            </p:cNvSpPr>
            <p:nvPr/>
          </p:nvSpPr>
          <p:spPr bwMode="auto">
            <a:xfrm>
              <a:off x="6259513" y="4365625"/>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dirty="0">
                  <a:solidFill>
                    <a:srgbClr val="000000"/>
                  </a:solidFill>
                </a:rPr>
                <a:t>-</a:t>
              </a:r>
            </a:p>
          </p:txBody>
        </p:sp>
        <p:sp>
          <p:nvSpPr>
            <p:cNvPr id="173083" name="Text Box 27"/>
            <p:cNvSpPr txBox="1">
              <a:spLocks noChangeArrowheads="1"/>
            </p:cNvSpPr>
            <p:nvPr/>
          </p:nvSpPr>
          <p:spPr bwMode="auto">
            <a:xfrm>
              <a:off x="6535738" y="4332288"/>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dirty="0">
                  <a:solidFill>
                    <a:srgbClr val="000000"/>
                  </a:solidFill>
                </a:rPr>
                <a:t>-</a:t>
              </a:r>
            </a:p>
          </p:txBody>
        </p:sp>
        <p:sp>
          <p:nvSpPr>
            <p:cNvPr id="173084" name="Line 28"/>
            <p:cNvSpPr>
              <a:spLocks noChangeShapeType="1"/>
            </p:cNvSpPr>
            <p:nvPr/>
          </p:nvSpPr>
          <p:spPr bwMode="auto">
            <a:xfrm>
              <a:off x="3176588" y="4341813"/>
              <a:ext cx="595313" cy="0"/>
            </a:xfrm>
            <a:prstGeom prst="line">
              <a:avLst/>
            </a:prstGeom>
            <a:noFill/>
            <a:ln w="3810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dirty="0">
                <a:solidFill>
                  <a:prstClr val="black"/>
                </a:solidFill>
              </a:endParaRPr>
            </a:p>
          </p:txBody>
        </p:sp>
        <p:sp>
          <p:nvSpPr>
            <p:cNvPr id="173085" name="Line 29"/>
            <p:cNvSpPr>
              <a:spLocks noChangeShapeType="1"/>
            </p:cNvSpPr>
            <p:nvPr/>
          </p:nvSpPr>
          <p:spPr bwMode="auto">
            <a:xfrm>
              <a:off x="4857750" y="4235450"/>
              <a:ext cx="495300" cy="0"/>
            </a:xfrm>
            <a:prstGeom prst="line">
              <a:avLst/>
            </a:prstGeom>
            <a:noFill/>
            <a:ln w="3810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dirty="0">
                <a:solidFill>
                  <a:prstClr val="black"/>
                </a:solidFill>
              </a:endParaRPr>
            </a:p>
          </p:txBody>
        </p:sp>
        <p:sp>
          <p:nvSpPr>
            <p:cNvPr id="173086" name="Text Box 30"/>
            <p:cNvSpPr txBox="1">
              <a:spLocks noChangeArrowheads="1"/>
            </p:cNvSpPr>
            <p:nvPr/>
          </p:nvSpPr>
          <p:spPr bwMode="auto">
            <a:xfrm>
              <a:off x="4746625" y="4183063"/>
              <a:ext cx="6969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i="1" dirty="0">
                  <a:solidFill>
                    <a:prstClr val="black"/>
                  </a:solidFill>
                </a:rPr>
                <a:t>e</a:t>
              </a:r>
              <a:r>
                <a:rPr lang="en-US" altLang="en-US" i="1" baseline="30000" dirty="0">
                  <a:solidFill>
                    <a:srgbClr val="FFFF00"/>
                  </a:solidFill>
                </a:rPr>
                <a:t>-</a:t>
              </a:r>
              <a:endParaRPr lang="en-US" altLang="en-US" i="1" dirty="0">
                <a:solidFill>
                  <a:srgbClr val="FFFF00"/>
                </a:solidFill>
              </a:endParaRPr>
            </a:p>
          </p:txBody>
        </p:sp>
        <p:sp>
          <p:nvSpPr>
            <p:cNvPr id="173087" name="Text Box 31"/>
            <p:cNvSpPr txBox="1">
              <a:spLocks noChangeArrowheads="1"/>
            </p:cNvSpPr>
            <p:nvPr/>
          </p:nvSpPr>
          <p:spPr bwMode="auto">
            <a:xfrm>
              <a:off x="2990850" y="4195763"/>
              <a:ext cx="6969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i="1" dirty="0">
                  <a:solidFill>
                    <a:prstClr val="black"/>
                  </a:solidFill>
                </a:rPr>
                <a:t>e</a:t>
              </a:r>
              <a:r>
                <a:rPr lang="en-US" altLang="en-US" i="1" baseline="30000" dirty="0">
                  <a:solidFill>
                    <a:srgbClr val="FFFF00"/>
                  </a:solidFill>
                </a:rPr>
                <a:t>-</a:t>
              </a:r>
              <a:endParaRPr lang="en-US" altLang="en-US" i="1" dirty="0">
                <a:solidFill>
                  <a:srgbClr val="FFFF00"/>
                </a:solidFill>
              </a:endParaRPr>
            </a:p>
          </p:txBody>
        </p:sp>
        <p:sp>
          <p:nvSpPr>
            <p:cNvPr id="173091" name="Text Box 35"/>
            <p:cNvSpPr txBox="1">
              <a:spLocks noChangeArrowheads="1"/>
            </p:cNvSpPr>
            <p:nvPr/>
          </p:nvSpPr>
          <p:spPr bwMode="auto">
            <a:xfrm>
              <a:off x="5922963" y="4076700"/>
              <a:ext cx="1254125"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dirty="0">
                  <a:solidFill>
                    <a:srgbClr val="000000"/>
                  </a:solidFill>
                  <a:latin typeface="Times New Roman" panose="02020603050405020304" pitchFamily="18" charset="0"/>
                </a:rPr>
                <a:t>Q, V</a:t>
              </a:r>
            </a:p>
          </p:txBody>
        </p:sp>
      </p:grpSp>
    </p:spTree>
    <p:extLst>
      <p:ext uri="{BB962C8B-B14F-4D97-AF65-F5344CB8AC3E}">
        <p14:creationId xmlns:p14="http://schemas.microsoft.com/office/powerpoint/2010/main" val="2339161882"/>
      </p:ext>
    </p:extLst>
  </p:cSld>
  <p:clrMapOvr>
    <a:masterClrMapping/>
  </p:clrMapOvr>
  <p:transition>
    <p:plu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3088"/>
                                        </p:tgtEl>
                                        <p:attrNameLst>
                                          <p:attrName>style.visibility</p:attrName>
                                        </p:attrNameLst>
                                      </p:cBhvr>
                                      <p:to>
                                        <p:strVal val="visible"/>
                                      </p:to>
                                    </p:set>
                                    <p:anim calcmode="lin" valueType="num">
                                      <p:cBhvr additive="base">
                                        <p:cTn id="7" dur="500" fill="hold"/>
                                        <p:tgtEl>
                                          <p:spTgt spid="173088"/>
                                        </p:tgtEl>
                                        <p:attrNameLst>
                                          <p:attrName>ppt_x</p:attrName>
                                        </p:attrNameLst>
                                      </p:cBhvr>
                                      <p:tavLst>
                                        <p:tav tm="0">
                                          <p:val>
                                            <p:strVal val="0-#ppt_w/2"/>
                                          </p:val>
                                        </p:tav>
                                        <p:tav tm="100000">
                                          <p:val>
                                            <p:strVal val="#ppt_x"/>
                                          </p:val>
                                        </p:tav>
                                      </p:tavLst>
                                    </p:anim>
                                    <p:anim calcmode="lin" valueType="num">
                                      <p:cBhvr additive="base">
                                        <p:cTn id="8" dur="500" fill="hold"/>
                                        <p:tgtEl>
                                          <p:spTgt spid="17308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Jungle Menu Command.wav"/>
                                        </p:tgtEl>
                                      </p:cMediaNode>
                                    </p:audio>
                                  </p:subTnLst>
                                </p:cTn>
                              </p:par>
                            </p:childTnLst>
                          </p:cTn>
                        </p:par>
                        <p:par>
                          <p:cTn id="9" fill="hold" nodeType="afterGroup">
                            <p:stCondLst>
                              <p:cond delay="500"/>
                            </p:stCondLst>
                            <p:childTnLst>
                              <p:par>
                                <p:cTn id="10" presetID="23" presetClass="entr" presetSubtype="16" fill="hold" nodeType="afterEffect">
                                  <p:stCondLst>
                                    <p:cond delay="0"/>
                                  </p:stCondLst>
                                  <p:childTnLst>
                                    <p:set>
                                      <p:cBhvr>
                                        <p:cTn id="11" dur="1" fill="hold">
                                          <p:stCondLst>
                                            <p:cond delay="0"/>
                                          </p:stCondLst>
                                        </p:cTn>
                                        <p:tgtEl>
                                          <p:spTgt spid="173090"/>
                                        </p:tgtEl>
                                        <p:attrNameLst>
                                          <p:attrName>style.visibility</p:attrName>
                                        </p:attrNameLst>
                                      </p:cBhvr>
                                      <p:to>
                                        <p:strVal val="visible"/>
                                      </p:to>
                                    </p:set>
                                    <p:anim calcmode="lin" valueType="num">
                                      <p:cBhvr>
                                        <p:cTn id="12" dur="500" fill="hold"/>
                                        <p:tgtEl>
                                          <p:spTgt spid="173090"/>
                                        </p:tgtEl>
                                        <p:attrNameLst>
                                          <p:attrName>ppt_w</p:attrName>
                                        </p:attrNameLst>
                                      </p:cBhvr>
                                      <p:tavLst>
                                        <p:tav tm="0">
                                          <p:val>
                                            <p:fltVal val="0"/>
                                          </p:val>
                                        </p:tav>
                                        <p:tav tm="100000">
                                          <p:val>
                                            <p:strVal val="#ppt_w"/>
                                          </p:val>
                                        </p:tav>
                                      </p:tavLst>
                                    </p:anim>
                                    <p:anim calcmode="lin" valueType="num">
                                      <p:cBhvr>
                                        <p:cTn id="13" dur="500" fill="hold"/>
                                        <p:tgtEl>
                                          <p:spTgt spid="173090"/>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0"/>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88"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62" name="Rectangle 10"/>
          <p:cNvSpPr>
            <a:spLocks noChangeArrowheads="1"/>
          </p:cNvSpPr>
          <p:nvPr/>
        </p:nvSpPr>
        <p:spPr bwMode="auto">
          <a:xfrm>
            <a:off x="607368" y="2900836"/>
            <a:ext cx="5105400" cy="12954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US" sz="2400" dirty="0">
              <a:solidFill>
                <a:srgbClr val="000000"/>
              </a:solidFill>
              <a:latin typeface="Comic Sans MS" panose="030F0702030302020204" pitchFamily="66" charset="0"/>
            </a:endParaRPr>
          </a:p>
        </p:txBody>
      </p:sp>
      <p:sp>
        <p:nvSpPr>
          <p:cNvPr id="433164" name="Text Box 12"/>
          <p:cNvSpPr txBox="1">
            <a:spLocks noChangeArrowheads="1"/>
          </p:cNvSpPr>
          <p:nvPr/>
        </p:nvSpPr>
        <p:spPr bwMode="auto">
          <a:xfrm>
            <a:off x="449876" y="325284"/>
            <a:ext cx="29927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tr-TR" sz="2800" dirty="0">
                <a:solidFill>
                  <a:srgbClr val="000000"/>
                </a:solidFill>
                <a:latin typeface="Comic Sans MS" panose="030F0702030302020204" pitchFamily="66" charset="0"/>
              </a:rPr>
              <a:t>The Capacitor</a:t>
            </a:r>
            <a:endParaRPr lang="en-US" altLang="tr-TR" sz="2800" i="1" dirty="0">
              <a:solidFill>
                <a:srgbClr val="000000"/>
              </a:solidFill>
              <a:latin typeface="Comic Sans MS" panose="030F0702030302020204" pitchFamily="66" charset="0"/>
            </a:endParaRPr>
          </a:p>
        </p:txBody>
      </p:sp>
      <p:sp>
        <p:nvSpPr>
          <p:cNvPr id="433165" name="Text Box 13"/>
          <p:cNvSpPr txBox="1">
            <a:spLocks noChangeArrowheads="1"/>
          </p:cNvSpPr>
          <p:nvPr/>
        </p:nvSpPr>
        <p:spPr bwMode="auto">
          <a:xfrm>
            <a:off x="539552" y="1023015"/>
            <a:ext cx="813690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tr-TR" sz="2000" b="1" dirty="0">
                <a:solidFill>
                  <a:srgbClr val="000000"/>
                </a:solidFill>
                <a:latin typeface="Comic Sans MS" panose="030F0702030302020204" pitchFamily="66" charset="0"/>
              </a:rPr>
              <a:t>Capacitors</a:t>
            </a:r>
            <a:r>
              <a:rPr lang="en-US" altLang="tr-TR" sz="2000" dirty="0">
                <a:solidFill>
                  <a:srgbClr val="000000"/>
                </a:solidFill>
                <a:latin typeface="Comic Sans MS" panose="030F0702030302020204" pitchFamily="66" charset="0"/>
              </a:rPr>
              <a:t> are one of the fundamental passive components. In its most basic form, it is composed of two </a:t>
            </a:r>
            <a:r>
              <a:rPr lang="tr-TR" altLang="tr-TR" sz="2000" dirty="0" err="1">
                <a:solidFill>
                  <a:srgbClr val="000000"/>
                </a:solidFill>
                <a:latin typeface="Comic Sans MS" panose="030F0702030302020204" pitchFamily="66" charset="0"/>
              </a:rPr>
              <a:t>condu</a:t>
            </a:r>
            <a:r>
              <a:rPr lang="en-US" altLang="tr-TR" sz="2000" dirty="0">
                <a:solidFill>
                  <a:srgbClr val="000000"/>
                </a:solidFill>
                <a:latin typeface="Comic Sans MS" panose="030F0702030302020204" pitchFamily="66" charset="0"/>
              </a:rPr>
              <a:t>c</a:t>
            </a:r>
            <a:r>
              <a:rPr lang="tr-TR" altLang="tr-TR" sz="2000" dirty="0" err="1">
                <a:solidFill>
                  <a:srgbClr val="000000"/>
                </a:solidFill>
                <a:latin typeface="Comic Sans MS" panose="030F0702030302020204" pitchFamily="66" charset="0"/>
              </a:rPr>
              <a:t>ting</a:t>
            </a:r>
            <a:r>
              <a:rPr lang="tr-TR" altLang="tr-TR" sz="2000" dirty="0">
                <a:solidFill>
                  <a:srgbClr val="000000"/>
                </a:solidFill>
                <a:latin typeface="Comic Sans MS" panose="030F0702030302020204" pitchFamily="66" charset="0"/>
              </a:rPr>
              <a:t> </a:t>
            </a:r>
            <a:r>
              <a:rPr lang="en-US" altLang="tr-TR" sz="2000" dirty="0">
                <a:solidFill>
                  <a:srgbClr val="000000"/>
                </a:solidFill>
                <a:latin typeface="Comic Sans MS" panose="030F0702030302020204" pitchFamily="66" charset="0"/>
              </a:rPr>
              <a:t>plates separated by a dielectric</a:t>
            </a:r>
            <a:r>
              <a:rPr lang="tr-TR" altLang="tr-TR" sz="2000" dirty="0">
                <a:solidFill>
                  <a:srgbClr val="000000"/>
                </a:solidFill>
                <a:latin typeface="Comic Sans MS" panose="030F0702030302020204" pitchFamily="66" charset="0"/>
              </a:rPr>
              <a:t> </a:t>
            </a:r>
            <a:r>
              <a:rPr lang="en-US" altLang="tr-TR" sz="2000" dirty="0">
                <a:solidFill>
                  <a:srgbClr val="000000"/>
                </a:solidFill>
                <a:latin typeface="Comic Sans MS" panose="030F0702030302020204" pitchFamily="66" charset="0"/>
              </a:rPr>
              <a:t>material. </a:t>
            </a:r>
          </a:p>
          <a:p>
            <a:pPr>
              <a:spcBef>
                <a:spcPct val="50000"/>
              </a:spcBef>
            </a:pPr>
            <a:r>
              <a:rPr lang="en-US" altLang="tr-TR" sz="2000" dirty="0">
                <a:solidFill>
                  <a:srgbClr val="000000"/>
                </a:solidFill>
                <a:latin typeface="Comic Sans MS" panose="030F0702030302020204" pitchFamily="66" charset="0"/>
              </a:rPr>
              <a:t>The ability to store charge is the definition of </a:t>
            </a:r>
            <a:r>
              <a:rPr lang="en-US" altLang="tr-TR" sz="2000" b="1" dirty="0">
                <a:solidFill>
                  <a:srgbClr val="000000"/>
                </a:solidFill>
                <a:latin typeface="Comic Sans MS" panose="030F0702030302020204" pitchFamily="66" charset="0"/>
              </a:rPr>
              <a:t>capacitance</a:t>
            </a:r>
            <a:r>
              <a:rPr lang="en-US" altLang="tr-TR" sz="2000" dirty="0">
                <a:solidFill>
                  <a:srgbClr val="000000"/>
                </a:solidFill>
                <a:latin typeface="Comic Sans MS" panose="030F0702030302020204" pitchFamily="66" charset="0"/>
              </a:rPr>
              <a:t>.</a:t>
            </a:r>
          </a:p>
        </p:txBody>
      </p:sp>
      <p:graphicFrame>
        <p:nvGraphicFramePr>
          <p:cNvPr id="433166" name="Object 14"/>
          <p:cNvGraphicFramePr>
            <a:graphicFrameLocks noChangeAspect="1"/>
          </p:cNvGraphicFramePr>
          <p:nvPr>
            <p:extLst>
              <p:ext uri="{D42A27DB-BD31-4B8C-83A1-F6EECF244321}">
                <p14:modId xmlns:p14="http://schemas.microsoft.com/office/powerpoint/2010/main" val="3050508735"/>
              </p:ext>
            </p:extLst>
          </p:nvPr>
        </p:nvGraphicFramePr>
        <p:xfrm>
          <a:off x="3212456" y="2778599"/>
          <a:ext cx="2362200" cy="1504950"/>
        </p:xfrm>
        <a:graphic>
          <a:graphicData uri="http://schemas.openxmlformats.org/presentationml/2006/ole">
            <mc:AlternateContent xmlns:mc="http://schemas.openxmlformats.org/markup-compatibility/2006">
              <mc:Choice xmlns:v="urn:schemas-microsoft-com:vml" Requires="v">
                <p:oleObj spid="_x0000_s7601" name="CorelDRAW" r:id="rId4" imgW="947880" imgH="603360" progId="CorelDRAW.Graphic.9">
                  <p:embed/>
                </p:oleObj>
              </mc:Choice>
              <mc:Fallback>
                <p:oleObj name="CorelDRAW" r:id="rId4" imgW="947880" imgH="603360" progId="CorelDRAW.Graphic.9">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2456" y="2778599"/>
                        <a:ext cx="2362200"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3167" name="Text Box 15"/>
          <p:cNvSpPr txBox="1">
            <a:spLocks noChangeArrowheads="1"/>
          </p:cNvSpPr>
          <p:nvPr/>
        </p:nvSpPr>
        <p:spPr bwMode="auto">
          <a:xfrm>
            <a:off x="3731568" y="3329461"/>
            <a:ext cx="1371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sz="2000">
                <a:solidFill>
                  <a:srgbClr val="000000"/>
                </a:solidFill>
                <a:latin typeface="Comic Sans MS" panose="030F0702030302020204" pitchFamily="66" charset="0"/>
              </a:rPr>
              <a:t>Dielectric</a:t>
            </a:r>
          </a:p>
        </p:txBody>
      </p:sp>
      <p:grpSp>
        <p:nvGrpSpPr>
          <p:cNvPr id="433168" name="Group 16"/>
          <p:cNvGrpSpPr>
            <a:grpSpLocks/>
          </p:cNvGrpSpPr>
          <p:nvPr/>
        </p:nvGrpSpPr>
        <p:grpSpPr bwMode="auto">
          <a:xfrm>
            <a:off x="683568" y="3281836"/>
            <a:ext cx="2438400" cy="473075"/>
            <a:chOff x="1488" y="2976"/>
            <a:chExt cx="1536" cy="298"/>
          </a:xfrm>
        </p:grpSpPr>
        <p:sp>
          <p:nvSpPr>
            <p:cNvPr id="433169" name="Text Box 17"/>
            <p:cNvSpPr txBox="1">
              <a:spLocks noChangeArrowheads="1"/>
            </p:cNvSpPr>
            <p:nvPr/>
          </p:nvSpPr>
          <p:spPr bwMode="auto">
            <a:xfrm>
              <a:off x="1488" y="3024"/>
              <a:ext cx="1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sz="2000">
                  <a:solidFill>
                    <a:srgbClr val="000000"/>
                  </a:solidFill>
                  <a:latin typeface="Comic Sans MS" panose="030F0702030302020204" pitchFamily="66" charset="0"/>
                </a:rPr>
                <a:t>Conductors</a:t>
              </a:r>
            </a:p>
          </p:txBody>
        </p:sp>
        <p:sp>
          <p:nvSpPr>
            <p:cNvPr id="433170" name="Line 18"/>
            <p:cNvSpPr>
              <a:spLocks noChangeShapeType="1"/>
            </p:cNvSpPr>
            <p:nvPr/>
          </p:nvSpPr>
          <p:spPr bwMode="auto">
            <a:xfrm flipV="1">
              <a:off x="2496" y="2976"/>
              <a:ext cx="528"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Comic Sans MS" panose="030F0702030302020204" pitchFamily="66" charset="0"/>
              </a:endParaRPr>
            </a:p>
          </p:txBody>
        </p:sp>
        <p:sp>
          <p:nvSpPr>
            <p:cNvPr id="433171" name="Line 19"/>
            <p:cNvSpPr>
              <a:spLocks noChangeShapeType="1"/>
            </p:cNvSpPr>
            <p:nvPr/>
          </p:nvSpPr>
          <p:spPr bwMode="auto">
            <a:xfrm>
              <a:off x="2496" y="3168"/>
              <a:ext cx="528"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Comic Sans MS" panose="030F0702030302020204" pitchFamily="66" charset="0"/>
              </a:endParaRPr>
            </a:p>
          </p:txBody>
        </p:sp>
      </p:grpSp>
      <p:graphicFrame>
        <p:nvGraphicFramePr>
          <p:cNvPr id="11" name="Object 34"/>
          <p:cNvGraphicFramePr>
            <a:graphicFrameLocks noChangeAspect="1"/>
          </p:cNvGraphicFramePr>
          <p:nvPr>
            <p:extLst>
              <p:ext uri="{D42A27DB-BD31-4B8C-83A1-F6EECF244321}">
                <p14:modId xmlns:p14="http://schemas.microsoft.com/office/powerpoint/2010/main" val="2166113525"/>
              </p:ext>
            </p:extLst>
          </p:nvPr>
        </p:nvGraphicFramePr>
        <p:xfrm>
          <a:off x="684213" y="4437063"/>
          <a:ext cx="5122862" cy="896937"/>
        </p:xfrm>
        <a:graphic>
          <a:graphicData uri="http://schemas.openxmlformats.org/presentationml/2006/ole">
            <mc:AlternateContent xmlns:mc="http://schemas.openxmlformats.org/markup-compatibility/2006">
              <mc:Choice xmlns:v="urn:schemas-microsoft-com:vml" Requires="v">
                <p:oleObj spid="_x0000_s7602" name="Equation" r:id="rId6" imgW="2247840" imgH="393480" progId="Equation.DSMT4">
                  <p:embed/>
                </p:oleObj>
              </mc:Choice>
              <mc:Fallback>
                <p:oleObj name="Equation" r:id="rId6" imgW="2247840" imgH="3934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213" y="4437063"/>
                        <a:ext cx="5122862" cy="896937"/>
                      </a:xfrm>
                      <a:prstGeom prst="rect">
                        <a:avLst/>
                      </a:prstGeom>
                      <a:solidFill>
                        <a:srgbClr val="FFFFCC"/>
                      </a:solidFill>
                      <a:ln w="9525">
                        <a:solidFill>
                          <a:srgbClr val="000000"/>
                        </a:solidFill>
                        <a:miter lim="800000"/>
                        <a:headEnd/>
                        <a:tailEnd/>
                      </a:ln>
                      <a:effectLst>
                        <a:outerShdw dist="188799" dir="2536421" algn="ctr" rotWithShape="0">
                          <a:schemeClr val="bg2"/>
                        </a:outerShdw>
                      </a:effectLst>
                    </p:spPr>
                  </p:pic>
                </p:oleObj>
              </mc:Fallback>
            </mc:AlternateContent>
          </a:graphicData>
        </a:graphic>
      </p:graphicFrame>
    </p:spTree>
    <p:extLst>
      <p:ext uri="{BB962C8B-B14F-4D97-AF65-F5344CB8AC3E}">
        <p14:creationId xmlns:p14="http://schemas.microsoft.com/office/powerpoint/2010/main" val="197326414"/>
      </p:ext>
    </p:extLst>
  </p:cSld>
  <p:clrMapOvr>
    <a:masterClrMapping/>
  </p:clrMapOvr>
  <p:transition>
    <p:plu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33167"/>
                                        </p:tgtEl>
                                        <p:attrNameLst>
                                          <p:attrName>style.visibility</p:attrName>
                                        </p:attrNameLst>
                                      </p:cBhvr>
                                      <p:to>
                                        <p:strVal val="visible"/>
                                      </p:to>
                                    </p:set>
                                    <p:anim calcmode="lin" valueType="num">
                                      <p:cBhvr additive="base">
                                        <p:cTn id="7" dur="500" fill="hold"/>
                                        <p:tgtEl>
                                          <p:spTgt spid="433167"/>
                                        </p:tgtEl>
                                        <p:attrNameLst>
                                          <p:attrName>ppt_x</p:attrName>
                                        </p:attrNameLst>
                                      </p:cBhvr>
                                      <p:tavLst>
                                        <p:tav tm="0">
                                          <p:val>
                                            <p:strVal val="1+#ppt_w/2"/>
                                          </p:val>
                                        </p:tav>
                                        <p:tav tm="100000">
                                          <p:val>
                                            <p:strVal val="#ppt_x"/>
                                          </p:val>
                                        </p:tav>
                                      </p:tavLst>
                                    </p:anim>
                                    <p:anim calcmode="lin" valueType="num">
                                      <p:cBhvr additive="base">
                                        <p:cTn id="8" dur="500" fill="hold"/>
                                        <p:tgtEl>
                                          <p:spTgt spid="43316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433168"/>
                                        </p:tgtEl>
                                        <p:attrNameLst>
                                          <p:attrName>style.visibility</p:attrName>
                                        </p:attrNameLst>
                                      </p:cBhvr>
                                      <p:to>
                                        <p:strVal val="visible"/>
                                      </p:to>
                                    </p:set>
                                    <p:anim calcmode="lin" valueType="num">
                                      <p:cBhvr additive="base">
                                        <p:cTn id="12" dur="500" fill="hold"/>
                                        <p:tgtEl>
                                          <p:spTgt spid="433168"/>
                                        </p:tgtEl>
                                        <p:attrNameLst>
                                          <p:attrName>ppt_x</p:attrName>
                                        </p:attrNameLst>
                                      </p:cBhvr>
                                      <p:tavLst>
                                        <p:tav tm="0">
                                          <p:val>
                                            <p:strVal val="0-#ppt_w/2"/>
                                          </p:val>
                                        </p:tav>
                                        <p:tav tm="100000">
                                          <p:val>
                                            <p:strVal val="#ppt_x"/>
                                          </p:val>
                                        </p:tav>
                                      </p:tavLst>
                                    </p:anim>
                                    <p:anim calcmode="lin" valueType="num">
                                      <p:cBhvr additive="base">
                                        <p:cTn id="13" dur="500" fill="hold"/>
                                        <p:tgtEl>
                                          <p:spTgt spid="43316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67"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4191" name="Group 15"/>
          <p:cNvGrpSpPr>
            <a:grpSpLocks/>
          </p:cNvGrpSpPr>
          <p:nvPr/>
        </p:nvGrpSpPr>
        <p:grpSpPr bwMode="auto">
          <a:xfrm>
            <a:off x="1187624" y="1772816"/>
            <a:ext cx="6418264" cy="2397125"/>
            <a:chOff x="793" y="1298"/>
            <a:chExt cx="4043" cy="1510"/>
          </a:xfrm>
        </p:grpSpPr>
        <p:graphicFrame>
          <p:nvGraphicFramePr>
            <p:cNvPr id="434192" name="Object 16"/>
            <p:cNvGraphicFramePr>
              <a:graphicFrameLocks noChangeAspect="1"/>
            </p:cNvGraphicFramePr>
            <p:nvPr>
              <p:extLst>
                <p:ext uri="{D42A27DB-BD31-4B8C-83A1-F6EECF244321}">
                  <p14:modId xmlns:p14="http://schemas.microsoft.com/office/powerpoint/2010/main" val="4245092386"/>
                </p:ext>
              </p:extLst>
            </p:nvPr>
          </p:nvGraphicFramePr>
          <p:xfrm>
            <a:off x="2665" y="1298"/>
            <a:ext cx="2171" cy="1510"/>
          </p:xfrm>
          <a:graphic>
            <a:graphicData uri="http://schemas.openxmlformats.org/presentationml/2006/ole">
              <mc:AlternateContent xmlns:mc="http://schemas.openxmlformats.org/markup-compatibility/2006">
                <mc:Choice xmlns:v="urn:schemas-microsoft-com:vml" Requires="v">
                  <p:oleObj spid="_x0000_s8831" name="CorelDRAW" r:id="rId3" imgW="3445920" imgH="2396520" progId="CorelDRAW.Graphic.9">
                    <p:embed/>
                  </p:oleObj>
                </mc:Choice>
                <mc:Fallback>
                  <p:oleObj name="CorelDRAW" r:id="rId3" imgW="3445920" imgH="2396520" progId="CorelDRAW.Graphic.9">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5" y="1298"/>
                          <a:ext cx="2171" cy="1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4193" name="Text Box 17"/>
            <p:cNvSpPr txBox="1">
              <a:spLocks noChangeArrowheads="1"/>
            </p:cNvSpPr>
            <p:nvPr/>
          </p:nvSpPr>
          <p:spPr bwMode="auto">
            <a:xfrm>
              <a:off x="793" y="1797"/>
              <a:ext cx="1872"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sz="2400" dirty="0">
                  <a:solidFill>
                    <a:srgbClr val="000000"/>
                  </a:solidFill>
                  <a:latin typeface="Comic Sans MS" panose="030F0702030302020204" pitchFamily="66" charset="0"/>
                </a:rPr>
                <a:t>Initially uncharged</a:t>
              </a:r>
              <a:endParaRPr lang="tr-TR" altLang="tr-TR" sz="2400" dirty="0">
                <a:solidFill>
                  <a:srgbClr val="000000"/>
                </a:solidFill>
                <a:latin typeface="Comic Sans MS" panose="030F0702030302020204" pitchFamily="66" charset="0"/>
              </a:endParaRPr>
            </a:p>
            <a:p>
              <a:pPr>
                <a:spcBef>
                  <a:spcPct val="50000"/>
                </a:spcBef>
              </a:pPr>
              <a:r>
                <a:rPr lang="tr-TR" altLang="tr-TR" sz="2400" dirty="0" err="1">
                  <a:solidFill>
                    <a:srgbClr val="000000"/>
                  </a:solidFill>
                  <a:latin typeface="Comic Sans MS" panose="030F0702030302020204" pitchFamily="66" charset="0"/>
                </a:rPr>
                <a:t>capacitor</a:t>
              </a:r>
              <a:endParaRPr lang="en-US" altLang="tr-TR" sz="2400" dirty="0">
                <a:solidFill>
                  <a:srgbClr val="000000"/>
                </a:solidFill>
                <a:latin typeface="Comic Sans MS" panose="030F0702030302020204" pitchFamily="66" charset="0"/>
              </a:endParaRPr>
            </a:p>
          </p:txBody>
        </p:sp>
      </p:grpSp>
    </p:spTree>
    <p:extLst>
      <p:ext uri="{BB962C8B-B14F-4D97-AF65-F5344CB8AC3E}">
        <p14:creationId xmlns:p14="http://schemas.microsoft.com/office/powerpoint/2010/main" val="2373462452"/>
      </p:ext>
    </p:extLst>
  </p:cSld>
  <p:clrMapOvr>
    <a:masterClrMapping/>
  </p:clrMapOvr>
  <p:transition>
    <p:plus/>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4194" name="Group 18"/>
          <p:cNvGrpSpPr>
            <a:grpSpLocks/>
          </p:cNvGrpSpPr>
          <p:nvPr/>
        </p:nvGrpSpPr>
        <p:grpSpPr bwMode="auto">
          <a:xfrm>
            <a:off x="1259260" y="1772816"/>
            <a:ext cx="5676900" cy="3128963"/>
            <a:chOff x="1339" y="1344"/>
            <a:chExt cx="3576" cy="1971"/>
          </a:xfrm>
        </p:grpSpPr>
        <p:graphicFrame>
          <p:nvGraphicFramePr>
            <p:cNvPr id="434195" name="Object 19"/>
            <p:cNvGraphicFramePr>
              <a:graphicFrameLocks noChangeAspect="1"/>
            </p:cNvGraphicFramePr>
            <p:nvPr/>
          </p:nvGraphicFramePr>
          <p:xfrm>
            <a:off x="2400" y="1344"/>
            <a:ext cx="2515" cy="1971"/>
          </p:xfrm>
          <a:graphic>
            <a:graphicData uri="http://schemas.openxmlformats.org/presentationml/2006/ole">
              <mc:AlternateContent xmlns:mc="http://schemas.openxmlformats.org/markup-compatibility/2006">
                <mc:Choice xmlns:v="urn:schemas-microsoft-com:vml" Requires="v">
                  <p:oleObj spid="_x0000_s27723" name="CorelDRAW" r:id="rId3" imgW="3993120" imgH="3128400" progId="CorelDRAW.Graphic.9">
                    <p:embed/>
                  </p:oleObj>
                </mc:Choice>
                <mc:Fallback>
                  <p:oleObj name="CorelDRAW" r:id="rId3" imgW="3993120" imgH="3128400" progId="CorelDRAW.Graphic.9">
                    <p:embed/>
                    <p:pic>
                      <p:nvPicPr>
                        <p:cNvPr id="434195"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 y="1344"/>
                          <a:ext cx="2515" cy="1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4196" name="Text Box 20"/>
            <p:cNvSpPr txBox="1">
              <a:spLocks noChangeArrowheads="1"/>
            </p:cNvSpPr>
            <p:nvPr/>
          </p:nvSpPr>
          <p:spPr bwMode="auto">
            <a:xfrm>
              <a:off x="1339" y="2329"/>
              <a:ext cx="9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tr-TR" sz="2400" dirty="0">
                  <a:solidFill>
                    <a:srgbClr val="000000"/>
                  </a:solidFill>
                  <a:latin typeface="Comic Sans MS" panose="030F0702030302020204" pitchFamily="66" charset="0"/>
                </a:rPr>
                <a:t>Charging</a:t>
              </a:r>
            </a:p>
          </p:txBody>
        </p:sp>
      </p:grpSp>
    </p:spTree>
    <p:extLst>
      <p:ext uri="{BB962C8B-B14F-4D97-AF65-F5344CB8AC3E}">
        <p14:creationId xmlns:p14="http://schemas.microsoft.com/office/powerpoint/2010/main" val="3166998465"/>
      </p:ext>
    </p:extLst>
  </p:cSld>
  <p:clrMapOvr>
    <a:masterClrMapping/>
  </p:clrMapOvr>
  <p:transition>
    <p:plus/>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4197" name="Group 21"/>
          <p:cNvGrpSpPr>
            <a:grpSpLocks/>
          </p:cNvGrpSpPr>
          <p:nvPr/>
        </p:nvGrpSpPr>
        <p:grpSpPr bwMode="auto">
          <a:xfrm>
            <a:off x="1657700" y="1700808"/>
            <a:ext cx="5514975" cy="3260725"/>
            <a:chOff x="1441" y="1258"/>
            <a:chExt cx="3474" cy="2054"/>
          </a:xfrm>
        </p:grpSpPr>
        <p:graphicFrame>
          <p:nvGraphicFramePr>
            <p:cNvPr id="434198" name="Object 22"/>
            <p:cNvGraphicFramePr>
              <a:graphicFrameLocks noChangeAspect="1"/>
            </p:cNvGraphicFramePr>
            <p:nvPr/>
          </p:nvGraphicFramePr>
          <p:xfrm>
            <a:off x="2400" y="1258"/>
            <a:ext cx="2515" cy="2054"/>
          </p:xfrm>
          <a:graphic>
            <a:graphicData uri="http://schemas.openxmlformats.org/presentationml/2006/ole">
              <mc:AlternateContent xmlns:mc="http://schemas.openxmlformats.org/markup-compatibility/2006">
                <mc:Choice xmlns:v="urn:schemas-microsoft-com:vml" Requires="v">
                  <p:oleObj spid="_x0000_s28747" name="CorelDRAW" r:id="rId3" imgW="3993120" imgH="3261240" progId="CorelDRAW.Graphic.9">
                    <p:embed/>
                  </p:oleObj>
                </mc:Choice>
                <mc:Fallback>
                  <p:oleObj name="CorelDRAW" r:id="rId3" imgW="3993120" imgH="3261240" progId="CorelDRAW.Graphic.9">
                    <p:embed/>
                    <p:pic>
                      <p:nvPicPr>
                        <p:cNvPr id="434198"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 y="1258"/>
                          <a:ext cx="2515" cy="2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4199" name="Text Box 23"/>
            <p:cNvSpPr txBox="1">
              <a:spLocks noChangeArrowheads="1"/>
            </p:cNvSpPr>
            <p:nvPr/>
          </p:nvSpPr>
          <p:spPr bwMode="auto">
            <a:xfrm>
              <a:off x="1441" y="2211"/>
              <a:ext cx="964"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tr-TR" sz="2400" dirty="0">
                  <a:solidFill>
                    <a:srgbClr val="000000"/>
                  </a:solidFill>
                  <a:latin typeface="Comic Sans MS" panose="030F0702030302020204" pitchFamily="66" charset="0"/>
                </a:rPr>
                <a:t>Fully charged</a:t>
              </a:r>
            </a:p>
          </p:txBody>
        </p:sp>
      </p:grpSp>
      <p:sp>
        <p:nvSpPr>
          <p:cNvPr id="5" name="Text Box 23">
            <a:extLst>
              <a:ext uri="{FF2B5EF4-FFF2-40B4-BE49-F238E27FC236}">
                <a16:creationId xmlns:a16="http://schemas.microsoft.com/office/drawing/2014/main" id="{E2A6C0E8-0385-4EDE-992D-63D3679E8A76}"/>
              </a:ext>
            </a:extLst>
          </p:cNvPr>
          <p:cNvSpPr txBox="1">
            <a:spLocks noChangeArrowheads="1"/>
          </p:cNvSpPr>
          <p:nvPr/>
        </p:nvSpPr>
        <p:spPr bwMode="auto">
          <a:xfrm>
            <a:off x="899592" y="5301208"/>
            <a:ext cx="75948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tr-TR" altLang="tr-TR" sz="2000" dirty="0" err="1">
                <a:solidFill>
                  <a:srgbClr val="000000"/>
                </a:solidFill>
                <a:latin typeface="Comic Sans MS" panose="030F0702030302020204" pitchFamily="66" charset="0"/>
              </a:rPr>
              <a:t>After</a:t>
            </a:r>
            <a:r>
              <a:rPr lang="tr-TR" altLang="tr-TR" sz="2000" dirty="0">
                <a:solidFill>
                  <a:srgbClr val="000000"/>
                </a:solidFill>
                <a:latin typeface="Comic Sans MS" panose="030F0702030302020204" pitchFamily="66" charset="0"/>
              </a:rPr>
              <a:t> </a:t>
            </a:r>
            <a:r>
              <a:rPr lang="tr-TR" altLang="tr-TR" sz="2000" dirty="0" err="1">
                <a:solidFill>
                  <a:srgbClr val="000000"/>
                </a:solidFill>
                <a:latin typeface="Comic Sans MS" panose="030F0702030302020204" pitchFamily="66" charset="0"/>
              </a:rPr>
              <a:t>fully</a:t>
            </a:r>
            <a:r>
              <a:rPr lang="tr-TR" altLang="tr-TR" sz="2000" dirty="0">
                <a:solidFill>
                  <a:srgbClr val="000000"/>
                </a:solidFill>
                <a:latin typeface="Comic Sans MS" panose="030F0702030302020204" pitchFamily="66" charset="0"/>
              </a:rPr>
              <a:t> </a:t>
            </a:r>
            <a:r>
              <a:rPr lang="tr-TR" altLang="tr-TR" sz="2000" dirty="0" err="1">
                <a:solidFill>
                  <a:srgbClr val="000000"/>
                </a:solidFill>
                <a:latin typeface="Comic Sans MS" panose="030F0702030302020204" pitchFamily="66" charset="0"/>
              </a:rPr>
              <a:t>charged</a:t>
            </a:r>
            <a:r>
              <a:rPr lang="tr-TR" altLang="tr-TR" sz="2000" dirty="0">
                <a:solidFill>
                  <a:srgbClr val="000000"/>
                </a:solidFill>
                <a:latin typeface="Comic Sans MS" panose="030F0702030302020204" pitchFamily="66" charset="0"/>
              </a:rPr>
              <a:t>, a </a:t>
            </a:r>
            <a:r>
              <a:rPr lang="tr-TR" altLang="tr-TR" sz="2000" dirty="0" err="1">
                <a:solidFill>
                  <a:srgbClr val="000000"/>
                </a:solidFill>
                <a:latin typeface="Comic Sans MS" panose="030F0702030302020204" pitchFamily="66" charset="0"/>
              </a:rPr>
              <a:t>capacitor</a:t>
            </a:r>
            <a:r>
              <a:rPr lang="tr-TR" altLang="tr-TR" sz="2000" dirty="0">
                <a:solidFill>
                  <a:srgbClr val="000000"/>
                </a:solidFill>
                <a:latin typeface="Comic Sans MS" panose="030F0702030302020204" pitchFamily="66" charset="0"/>
              </a:rPr>
              <a:t> </a:t>
            </a:r>
            <a:r>
              <a:rPr lang="tr-TR" altLang="tr-TR" sz="2000" dirty="0" err="1">
                <a:solidFill>
                  <a:srgbClr val="000000"/>
                </a:solidFill>
                <a:latin typeface="Comic Sans MS" panose="030F0702030302020204" pitchFamily="66" charset="0"/>
              </a:rPr>
              <a:t>behaves</a:t>
            </a:r>
            <a:r>
              <a:rPr lang="tr-TR" altLang="tr-TR" sz="2000" dirty="0">
                <a:solidFill>
                  <a:srgbClr val="000000"/>
                </a:solidFill>
                <a:latin typeface="Comic Sans MS" panose="030F0702030302020204" pitchFamily="66" charset="0"/>
              </a:rPr>
              <a:t> as an </a:t>
            </a:r>
            <a:r>
              <a:rPr lang="tr-TR" altLang="tr-TR" sz="2000" dirty="0" err="1">
                <a:solidFill>
                  <a:srgbClr val="000000"/>
                </a:solidFill>
                <a:latin typeface="Comic Sans MS" panose="030F0702030302020204" pitchFamily="66" charset="0"/>
              </a:rPr>
              <a:t>open</a:t>
            </a:r>
            <a:r>
              <a:rPr lang="tr-TR" altLang="tr-TR" sz="2000" dirty="0">
                <a:solidFill>
                  <a:srgbClr val="000000"/>
                </a:solidFill>
                <a:latin typeface="Comic Sans MS" panose="030F0702030302020204" pitchFamily="66" charset="0"/>
              </a:rPr>
              <a:t> </a:t>
            </a:r>
            <a:r>
              <a:rPr lang="tr-TR" altLang="tr-TR" sz="2000" dirty="0" err="1">
                <a:solidFill>
                  <a:srgbClr val="000000"/>
                </a:solidFill>
                <a:latin typeface="Comic Sans MS" panose="030F0702030302020204" pitchFamily="66" charset="0"/>
              </a:rPr>
              <a:t>circuit</a:t>
            </a:r>
            <a:r>
              <a:rPr lang="tr-TR" altLang="tr-TR" sz="2000" dirty="0">
                <a:solidFill>
                  <a:srgbClr val="000000"/>
                </a:solidFill>
                <a:latin typeface="Comic Sans MS" panose="030F0702030302020204" pitchFamily="66" charset="0"/>
              </a:rPr>
              <a:t> </a:t>
            </a:r>
            <a:r>
              <a:rPr lang="tr-TR" altLang="tr-TR" sz="2000" dirty="0" err="1">
                <a:solidFill>
                  <a:srgbClr val="000000"/>
                </a:solidFill>
                <a:latin typeface="Comic Sans MS" panose="030F0702030302020204" pitchFamily="66" charset="0"/>
              </a:rPr>
              <a:t>and</a:t>
            </a:r>
            <a:r>
              <a:rPr lang="tr-TR" altLang="tr-TR" sz="2000" dirty="0">
                <a:solidFill>
                  <a:srgbClr val="000000"/>
                </a:solidFill>
                <a:latin typeface="Comic Sans MS" panose="030F0702030302020204" pitchFamily="66" charset="0"/>
              </a:rPr>
              <a:t> </a:t>
            </a:r>
            <a:r>
              <a:rPr lang="tr-TR" altLang="tr-TR" sz="2000" dirty="0" err="1">
                <a:solidFill>
                  <a:srgbClr val="000000"/>
                </a:solidFill>
                <a:latin typeface="Comic Sans MS" panose="030F0702030302020204" pitchFamily="66" charset="0"/>
              </a:rPr>
              <a:t>does</a:t>
            </a:r>
            <a:r>
              <a:rPr lang="tr-TR" altLang="tr-TR" sz="2000" dirty="0">
                <a:solidFill>
                  <a:srgbClr val="000000"/>
                </a:solidFill>
                <a:latin typeface="Comic Sans MS" panose="030F0702030302020204" pitchFamily="66" charset="0"/>
              </a:rPr>
              <a:t> not </a:t>
            </a:r>
            <a:r>
              <a:rPr lang="tr-TR" altLang="tr-TR" sz="2000" dirty="0" err="1">
                <a:solidFill>
                  <a:srgbClr val="000000"/>
                </a:solidFill>
                <a:latin typeface="Comic Sans MS" panose="030F0702030302020204" pitchFamily="66" charset="0"/>
              </a:rPr>
              <a:t>allow</a:t>
            </a:r>
            <a:r>
              <a:rPr lang="tr-TR" altLang="tr-TR" sz="2000" dirty="0">
                <a:solidFill>
                  <a:srgbClr val="000000"/>
                </a:solidFill>
                <a:latin typeface="Comic Sans MS" panose="030F0702030302020204" pitchFamily="66" charset="0"/>
              </a:rPr>
              <a:t> </a:t>
            </a:r>
            <a:r>
              <a:rPr lang="tr-TR" altLang="tr-TR" sz="2000" dirty="0" err="1">
                <a:solidFill>
                  <a:srgbClr val="000000"/>
                </a:solidFill>
                <a:latin typeface="Comic Sans MS" panose="030F0702030302020204" pitchFamily="66" charset="0"/>
              </a:rPr>
              <a:t>current</a:t>
            </a:r>
            <a:r>
              <a:rPr lang="tr-TR" altLang="tr-TR" sz="2000" dirty="0">
                <a:solidFill>
                  <a:srgbClr val="000000"/>
                </a:solidFill>
                <a:latin typeface="Comic Sans MS" panose="030F0702030302020204" pitchFamily="66" charset="0"/>
              </a:rPr>
              <a:t> </a:t>
            </a:r>
            <a:r>
              <a:rPr lang="tr-TR" altLang="tr-TR" sz="2000" dirty="0" err="1">
                <a:solidFill>
                  <a:srgbClr val="000000"/>
                </a:solidFill>
                <a:latin typeface="Comic Sans MS" panose="030F0702030302020204" pitchFamily="66" charset="0"/>
              </a:rPr>
              <a:t>flow</a:t>
            </a:r>
            <a:r>
              <a:rPr lang="tr-TR" altLang="tr-TR" sz="2000" dirty="0">
                <a:solidFill>
                  <a:srgbClr val="000000"/>
                </a:solidFill>
                <a:latin typeface="Comic Sans MS" panose="030F0702030302020204" pitchFamily="66" charset="0"/>
              </a:rPr>
              <a:t>. </a:t>
            </a:r>
            <a:endParaRPr lang="en-US" altLang="tr-TR" sz="2000" dirty="0">
              <a:solidFill>
                <a:srgbClr val="000000"/>
              </a:solidFill>
              <a:latin typeface="Comic Sans MS" panose="030F0702030302020204" pitchFamily="66" charset="0"/>
            </a:endParaRPr>
          </a:p>
        </p:txBody>
      </p:sp>
    </p:spTree>
    <p:extLst>
      <p:ext uri="{BB962C8B-B14F-4D97-AF65-F5344CB8AC3E}">
        <p14:creationId xmlns:p14="http://schemas.microsoft.com/office/powerpoint/2010/main" val="2129658468"/>
      </p:ext>
    </p:extLst>
  </p:cSld>
  <p:clrMapOvr>
    <a:masterClrMapping/>
  </p:clrMapOvr>
  <p:transition>
    <p:plus/>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4200" name="Group 24"/>
          <p:cNvGrpSpPr>
            <a:grpSpLocks/>
          </p:cNvGrpSpPr>
          <p:nvPr/>
        </p:nvGrpSpPr>
        <p:grpSpPr bwMode="auto">
          <a:xfrm>
            <a:off x="2411760" y="1556792"/>
            <a:ext cx="3829050" cy="2393950"/>
            <a:chOff x="1845" y="1248"/>
            <a:chExt cx="2412" cy="1508"/>
          </a:xfrm>
        </p:grpSpPr>
        <p:graphicFrame>
          <p:nvGraphicFramePr>
            <p:cNvPr id="434201" name="Object 25"/>
            <p:cNvGraphicFramePr>
              <a:graphicFrameLocks noChangeAspect="1"/>
            </p:cNvGraphicFramePr>
            <p:nvPr/>
          </p:nvGraphicFramePr>
          <p:xfrm>
            <a:off x="2976" y="1248"/>
            <a:ext cx="1281" cy="1508"/>
          </p:xfrm>
          <a:graphic>
            <a:graphicData uri="http://schemas.openxmlformats.org/presentationml/2006/ole">
              <mc:AlternateContent xmlns:mc="http://schemas.openxmlformats.org/markup-compatibility/2006">
                <mc:Choice xmlns:v="urn:schemas-microsoft-com:vml" Requires="v">
                  <p:oleObj spid="_x0000_s29771" name="CorelDRAW" r:id="rId3" imgW="1958040" imgH="2318400" progId="CorelDRAW.Graphic.9">
                    <p:embed/>
                  </p:oleObj>
                </mc:Choice>
                <mc:Fallback>
                  <p:oleObj name="CorelDRAW" r:id="rId3" imgW="1958040" imgH="2318400" progId="CorelDRAW.Graphic.9">
                    <p:embed/>
                    <p:pic>
                      <p:nvPicPr>
                        <p:cNvPr id="434201"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 y="1248"/>
                          <a:ext cx="1281" cy="150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4202" name="Text Box 26"/>
            <p:cNvSpPr txBox="1">
              <a:spLocks noChangeArrowheads="1"/>
            </p:cNvSpPr>
            <p:nvPr/>
          </p:nvSpPr>
          <p:spPr bwMode="auto">
            <a:xfrm>
              <a:off x="1845" y="1792"/>
              <a:ext cx="1089" cy="52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tr-TR" sz="2400" dirty="0">
                  <a:solidFill>
                    <a:srgbClr val="000000"/>
                  </a:solidFill>
                  <a:latin typeface="Comic Sans MS" panose="030F0702030302020204" pitchFamily="66" charset="0"/>
                </a:rPr>
                <a:t>Source removed</a:t>
              </a:r>
            </a:p>
          </p:txBody>
        </p:sp>
      </p:grpSp>
      <p:sp>
        <p:nvSpPr>
          <p:cNvPr id="434204" name="Text Box 28"/>
          <p:cNvSpPr txBox="1">
            <a:spLocks noChangeArrowheads="1"/>
          </p:cNvSpPr>
          <p:nvPr/>
        </p:nvSpPr>
        <p:spPr bwMode="auto">
          <a:xfrm>
            <a:off x="1187624" y="4293096"/>
            <a:ext cx="7848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sz="2400" dirty="0">
                <a:solidFill>
                  <a:srgbClr val="000000"/>
                </a:solidFill>
                <a:latin typeface="Comic Sans MS" panose="030F0702030302020204" pitchFamily="66" charset="0"/>
              </a:rPr>
              <a:t>A capacitor with stored charge can act as a temporary battery.</a:t>
            </a:r>
          </a:p>
        </p:txBody>
      </p:sp>
    </p:spTree>
    <p:extLst>
      <p:ext uri="{BB962C8B-B14F-4D97-AF65-F5344CB8AC3E}">
        <p14:creationId xmlns:p14="http://schemas.microsoft.com/office/powerpoint/2010/main" val="2585640916"/>
      </p:ext>
    </p:extLst>
  </p:cSld>
  <p:clrMapOvr>
    <a:masterClrMapping/>
  </p:clrMapOvr>
  <p:transition>
    <p:plus/>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132856"/>
            <a:ext cx="8229600" cy="1143000"/>
          </a:xfrm>
        </p:spPr>
        <p:txBody>
          <a:bodyPr/>
          <a:lstStyle/>
          <a:p>
            <a:r>
              <a:rPr lang="tr-TR" dirty="0" err="1"/>
              <a:t>INDUCTORs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3573335"/>
            <a:ext cx="2944592" cy="20791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168" y="3884232"/>
            <a:ext cx="1457325" cy="14573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57" y="190019"/>
            <a:ext cx="1794098" cy="1794098"/>
          </a:xfrm>
          <a:prstGeom prst="rect">
            <a:avLst/>
          </a:prstGeom>
        </p:spPr>
      </p:pic>
    </p:spTree>
    <p:extLst>
      <p:ext uri="{BB962C8B-B14F-4D97-AF65-F5344CB8AC3E}">
        <p14:creationId xmlns:p14="http://schemas.microsoft.com/office/powerpoint/2010/main" val="1974766430"/>
      </p:ext>
    </p:extLst>
  </p:cSld>
  <p:clrMapOvr>
    <a:masterClrMapping/>
  </p:clrMapOvr>
  <p:transition>
    <p:plus/>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026"/>
          <p:cNvSpPr>
            <a:spLocks noGrp="1" noChangeArrowheads="1"/>
          </p:cNvSpPr>
          <p:nvPr>
            <p:ph type="title"/>
          </p:nvPr>
        </p:nvSpPr>
        <p:spPr>
          <a:xfrm>
            <a:off x="255558" y="296182"/>
            <a:ext cx="8229600" cy="648000"/>
          </a:xfrm>
        </p:spPr>
        <p:txBody>
          <a:bodyPr/>
          <a:lstStyle/>
          <a:p>
            <a:pPr>
              <a:defRPr/>
            </a:pPr>
            <a:r>
              <a:rPr lang="en-US" altLang="en-US" dirty="0"/>
              <a:t>What is Electricity?	</a:t>
            </a:r>
          </a:p>
        </p:txBody>
      </p:sp>
      <p:sp>
        <p:nvSpPr>
          <p:cNvPr id="3" name="Rectangle 2"/>
          <p:cNvSpPr/>
          <p:nvPr/>
        </p:nvSpPr>
        <p:spPr>
          <a:xfrm>
            <a:off x="539552" y="944182"/>
            <a:ext cx="2795116" cy="1508105"/>
          </a:xfrm>
          <a:prstGeom prst="rect">
            <a:avLst/>
          </a:prstGeom>
        </p:spPr>
        <p:txBody>
          <a:bodyPr wrap="square">
            <a:spAutoFit/>
          </a:bodyPr>
          <a:lstStyle/>
          <a:p>
            <a:pPr marL="552450" lvl="0" indent="-552450" fontAlgn="auto">
              <a:spcBef>
                <a:spcPct val="20000"/>
              </a:spcBef>
              <a:spcAft>
                <a:spcPts val="0"/>
              </a:spcAft>
            </a:pPr>
            <a:r>
              <a:rPr lang="en-US" sz="2000" dirty="0">
                <a:solidFill>
                  <a:prstClr val="black"/>
                </a:solidFill>
                <a:latin typeface="Comic Sans MS" panose="030F0702030302020204" pitchFamily="66" charset="0"/>
              </a:rPr>
              <a:t>Atoms contain</a:t>
            </a:r>
          </a:p>
          <a:p>
            <a:pPr marL="552450" lvl="0" indent="-552450" fontAlgn="auto">
              <a:spcBef>
                <a:spcPct val="20000"/>
              </a:spcBef>
              <a:spcAft>
                <a:spcPts val="0"/>
              </a:spcAft>
              <a:buFont typeface="Wingdings" pitchFamily="2" charset="2"/>
              <a:buAutoNum type="arabicPeriod"/>
            </a:pPr>
            <a:r>
              <a:rPr lang="en-US" sz="2000" dirty="0">
                <a:solidFill>
                  <a:prstClr val="black"/>
                </a:solidFill>
                <a:latin typeface="Comic Sans MS" panose="030F0702030302020204" pitchFamily="66" charset="0"/>
              </a:rPr>
              <a:t>Protons (+)</a:t>
            </a:r>
          </a:p>
          <a:p>
            <a:pPr marL="552450" lvl="0" indent="-552450" fontAlgn="auto">
              <a:spcBef>
                <a:spcPct val="20000"/>
              </a:spcBef>
              <a:spcAft>
                <a:spcPts val="0"/>
              </a:spcAft>
              <a:buFont typeface="Wingdings" pitchFamily="2" charset="2"/>
              <a:buAutoNum type="arabicPeriod"/>
            </a:pPr>
            <a:r>
              <a:rPr lang="en-US" sz="2000" dirty="0">
                <a:solidFill>
                  <a:prstClr val="black"/>
                </a:solidFill>
                <a:latin typeface="Comic Sans MS" panose="030F0702030302020204" pitchFamily="66" charset="0"/>
              </a:rPr>
              <a:t>Neutrons (0)</a:t>
            </a:r>
          </a:p>
          <a:p>
            <a:pPr marL="552450" lvl="0" indent="-552450" fontAlgn="auto">
              <a:spcBef>
                <a:spcPct val="20000"/>
              </a:spcBef>
              <a:spcAft>
                <a:spcPts val="0"/>
              </a:spcAft>
              <a:buFont typeface="Wingdings" pitchFamily="2" charset="2"/>
              <a:buAutoNum type="arabicPeriod"/>
            </a:pPr>
            <a:r>
              <a:rPr lang="en-US" sz="2000" dirty="0">
                <a:solidFill>
                  <a:prstClr val="black"/>
                </a:solidFill>
                <a:latin typeface="Comic Sans MS" panose="030F0702030302020204" pitchFamily="66" charset="0"/>
              </a:rPr>
              <a:t>Electrons (-)</a:t>
            </a:r>
          </a:p>
        </p:txBody>
      </p:sp>
      <p:sp>
        <p:nvSpPr>
          <p:cNvPr id="5" name="Rectangle 4"/>
          <p:cNvSpPr/>
          <p:nvPr/>
        </p:nvSpPr>
        <p:spPr>
          <a:xfrm>
            <a:off x="3595957" y="1007911"/>
            <a:ext cx="4859940" cy="964623"/>
          </a:xfrm>
          <a:prstGeom prst="rect">
            <a:avLst/>
          </a:prstGeom>
        </p:spPr>
        <p:txBody>
          <a:bodyPr wrap="square">
            <a:spAutoFit/>
          </a:bodyPr>
          <a:lstStyle/>
          <a:p>
            <a:pPr lvl="0" fontAlgn="auto">
              <a:lnSpc>
                <a:spcPct val="150000"/>
              </a:lnSpc>
              <a:spcBef>
                <a:spcPct val="20000"/>
              </a:spcBef>
              <a:spcAft>
                <a:spcPts val="0"/>
              </a:spcAft>
            </a:pPr>
            <a:r>
              <a:rPr lang="en-US" sz="2000" dirty="0">
                <a:latin typeface="Comic Sans MS" panose="030F0702030302020204" pitchFamily="66" charset="0"/>
              </a:rPr>
              <a:t>Protons are positively charged and electrons are negatively charged</a:t>
            </a:r>
            <a:r>
              <a:rPr lang="tr-TR" sz="2000" dirty="0">
                <a:latin typeface="Comic Sans MS" panose="030F0702030302020204" pitchFamily="66" charset="0"/>
              </a:rPr>
              <a:t>.</a:t>
            </a:r>
            <a:endParaRPr lang="en-US" sz="2000" dirty="0">
              <a:latin typeface="Comic Sans MS" panose="030F0702030302020204" pitchFamily="66"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3314596"/>
            <a:ext cx="7056784" cy="3327675"/>
          </a:xfrm>
          <a:prstGeom prst="rect">
            <a:avLst/>
          </a:prstGeom>
        </p:spPr>
      </p:pic>
      <p:sp>
        <p:nvSpPr>
          <p:cNvPr id="7" name="Rectangle 6"/>
          <p:cNvSpPr/>
          <p:nvPr/>
        </p:nvSpPr>
        <p:spPr>
          <a:xfrm>
            <a:off x="395536" y="2703899"/>
            <a:ext cx="4690708" cy="430887"/>
          </a:xfrm>
          <a:prstGeom prst="rect">
            <a:avLst/>
          </a:prstGeom>
        </p:spPr>
        <p:txBody>
          <a:bodyPr wrap="none">
            <a:spAutoFit/>
          </a:bodyPr>
          <a:lstStyle/>
          <a:p>
            <a:r>
              <a:rPr lang="en-US" sz="2200" u="sng" dirty="0">
                <a:solidFill>
                  <a:srgbClr val="545454"/>
                </a:solidFill>
                <a:latin typeface="Comic Sans MS" panose="030F0702030302020204" pitchFamily="66" charset="0"/>
              </a:rPr>
              <a:t>The </a:t>
            </a:r>
            <a:r>
              <a:rPr lang="en-US" sz="2200" b="1" u="sng" dirty="0">
                <a:solidFill>
                  <a:srgbClr val="6A6A6A"/>
                </a:solidFill>
                <a:latin typeface="Comic Sans MS" panose="030F0702030302020204" pitchFamily="66" charset="0"/>
              </a:rPr>
              <a:t>unit of charge is</a:t>
            </a:r>
            <a:r>
              <a:rPr lang="en-US" sz="2200" u="sng" dirty="0">
                <a:solidFill>
                  <a:srgbClr val="545454"/>
                </a:solidFill>
                <a:latin typeface="Comic Sans MS" panose="030F0702030302020204" pitchFamily="66" charset="0"/>
              </a:rPr>
              <a:t> </a:t>
            </a:r>
            <a:r>
              <a:rPr lang="tr-TR" sz="2200" u="sng" dirty="0">
                <a:solidFill>
                  <a:srgbClr val="545454"/>
                </a:solidFill>
                <a:latin typeface="Comic Sans MS" panose="030F0702030302020204" pitchFamily="66" charset="0"/>
              </a:rPr>
              <a:t>C</a:t>
            </a:r>
            <a:r>
              <a:rPr lang="en-US" sz="2200" u="sng" dirty="0" err="1">
                <a:solidFill>
                  <a:srgbClr val="545454"/>
                </a:solidFill>
                <a:latin typeface="Comic Sans MS" panose="030F0702030302020204" pitchFamily="66" charset="0"/>
              </a:rPr>
              <a:t>oulomb</a:t>
            </a:r>
            <a:r>
              <a:rPr lang="tr-TR" sz="2200" u="sng" dirty="0">
                <a:solidFill>
                  <a:srgbClr val="545454"/>
                </a:solidFill>
                <a:latin typeface="Comic Sans MS" panose="030F0702030302020204" pitchFamily="66" charset="0"/>
              </a:rPr>
              <a:t> (C)</a:t>
            </a:r>
            <a:endParaRPr lang="tr-TR" sz="2200" u="sng" dirty="0">
              <a:latin typeface="Comic Sans MS" panose="030F0702030302020204" pitchFamily="66" charset="0"/>
            </a:endParaRPr>
          </a:p>
        </p:txBody>
      </p:sp>
    </p:spTree>
    <p:extLst>
      <p:ext uri="{BB962C8B-B14F-4D97-AF65-F5344CB8AC3E}">
        <p14:creationId xmlns:p14="http://schemas.microsoft.com/office/powerpoint/2010/main" val="1652942500"/>
      </p:ext>
    </p:extLst>
  </p:cSld>
  <p:clrMapOvr>
    <a:masterClrMapping/>
  </p:clrMapOvr>
  <p:transition>
    <p:plus/>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7" name="Rectangle 3"/>
          <p:cNvSpPr>
            <a:spLocks noGrp="1" noChangeArrowheads="1"/>
          </p:cNvSpPr>
          <p:nvPr>
            <p:ph idx="1"/>
          </p:nvPr>
        </p:nvSpPr>
        <p:spPr>
          <a:xfrm>
            <a:off x="179512" y="2996952"/>
            <a:ext cx="3456384" cy="1608382"/>
          </a:xfrm>
        </p:spPr>
        <p:txBody>
          <a:bodyPr>
            <a:normAutofit/>
          </a:bodyPr>
          <a:lstStyle/>
          <a:p>
            <a:pPr marL="0" indent="0">
              <a:lnSpc>
                <a:spcPct val="110000"/>
              </a:lnSpc>
              <a:buNone/>
            </a:pPr>
            <a:r>
              <a:rPr lang="en-US" altLang="tr-TR" sz="2700" dirty="0"/>
              <a:t>A wire carrying a current produces a </a:t>
            </a:r>
            <a:r>
              <a:rPr lang="en-US" altLang="tr-TR" sz="2700" b="1" dirty="0">
                <a:solidFill>
                  <a:srgbClr val="0000FF"/>
                </a:solidFill>
              </a:rPr>
              <a:t>magnetic field</a:t>
            </a:r>
            <a:endParaRPr lang="en-US" altLang="tr-TR" sz="2700" dirty="0"/>
          </a:p>
        </p:txBody>
      </p:sp>
      <p:sp>
        <p:nvSpPr>
          <p:cNvPr id="543746" name="Rectangle 2"/>
          <p:cNvSpPr>
            <a:spLocks noGrp="1" noChangeArrowheads="1"/>
          </p:cNvSpPr>
          <p:nvPr>
            <p:ph type="title"/>
          </p:nvPr>
        </p:nvSpPr>
        <p:spPr/>
        <p:txBody>
          <a:bodyPr/>
          <a:lstStyle/>
          <a:p>
            <a:r>
              <a:rPr lang="en-US" altLang="tr-TR" dirty="0"/>
              <a:t>Electromagnetism</a:t>
            </a:r>
          </a:p>
        </p:txBody>
      </p:sp>
      <p:pic>
        <p:nvPicPr>
          <p:cNvPr id="543751" name="Picture 7" descr="C14NF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628800"/>
            <a:ext cx="5068887" cy="439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598002"/>
      </p:ext>
    </p:extLst>
  </p:cSld>
  <p:clrMapOvr>
    <a:masterClrMapping/>
  </p:clrMapOvr>
  <p:transition>
    <p:plus/>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subTitle" idx="1"/>
          </p:nvPr>
        </p:nvSpPr>
        <p:spPr>
          <a:xfrm>
            <a:off x="1331640" y="188640"/>
            <a:ext cx="6400800" cy="1139627"/>
          </a:xfrm>
        </p:spPr>
        <p:txBody>
          <a:bodyPr>
            <a:normAutofit/>
          </a:bodyPr>
          <a:lstStyle/>
          <a:p>
            <a:r>
              <a:rPr lang="tr-TR" altLang="en-US" sz="3200" dirty="0" err="1">
                <a:solidFill>
                  <a:schemeClr val="tx1"/>
                </a:solidFill>
              </a:rPr>
              <a:t>Inductance</a:t>
            </a:r>
            <a:r>
              <a:rPr lang="tr-TR" altLang="en-US" sz="3200" dirty="0">
                <a:solidFill>
                  <a:schemeClr val="tx1"/>
                </a:solidFill>
              </a:rPr>
              <a:t> </a:t>
            </a:r>
          </a:p>
          <a:p>
            <a:r>
              <a:rPr lang="en-US" altLang="en-US" dirty="0">
                <a:solidFill>
                  <a:schemeClr val="tx1"/>
                </a:solidFill>
              </a:rPr>
              <a:t>Energy Storage Device</a:t>
            </a:r>
          </a:p>
          <a:p>
            <a:endParaRPr lang="en-US" altLang="en-US" sz="3200" dirty="0">
              <a:solidFill>
                <a:schemeClr val="tx1"/>
              </a:solidFill>
            </a:endParaRPr>
          </a:p>
        </p:txBody>
      </p:sp>
      <p:sp>
        <p:nvSpPr>
          <p:cNvPr id="6" name="Content Placeholder 2"/>
          <p:cNvSpPr txBox="1">
            <a:spLocks/>
          </p:cNvSpPr>
          <p:nvPr/>
        </p:nvSpPr>
        <p:spPr>
          <a:xfrm>
            <a:off x="393157" y="1470931"/>
            <a:ext cx="8229600" cy="776551"/>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lnSpcReduction="1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Comic Sans MS" panose="030F0702030302020204" pitchFamily="66" charset="0"/>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Comic Sans MS" panose="030F0702030302020204" pitchFamily="66" charset="0"/>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Comic Sans MS" panose="030F0702030302020204" pitchFamily="66" charset="0"/>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Comic Sans MS" panose="030F0702030302020204" pitchFamily="66" charset="0"/>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Comic Sans MS" panose="030F0702030302020204" pitchFamily="66" charset="0"/>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fontAlgn="auto">
              <a:spcAft>
                <a:spcPts val="0"/>
              </a:spcAft>
            </a:pPr>
            <a:r>
              <a:rPr lang="en-US" altLang="en-US" sz="2000" dirty="0">
                <a:solidFill>
                  <a:schemeClr val="tx1"/>
                </a:solidFill>
              </a:rPr>
              <a:t>Stores energy in an </a:t>
            </a:r>
            <a:r>
              <a:rPr lang="en-US" altLang="en-US" sz="2000" b="1" u="sng" dirty="0">
                <a:solidFill>
                  <a:schemeClr val="tx1"/>
                </a:solidFill>
              </a:rPr>
              <a:t>magnetic field </a:t>
            </a:r>
            <a:r>
              <a:rPr lang="en-US" altLang="en-US" sz="2000" dirty="0">
                <a:solidFill>
                  <a:schemeClr val="tx1"/>
                </a:solidFill>
              </a:rPr>
              <a:t>created by the electric current flowing through it.</a:t>
            </a:r>
            <a:r>
              <a:rPr lang="tr-TR" altLang="en-US" sz="2000" dirty="0">
                <a:solidFill>
                  <a:schemeClr val="tx1"/>
                </a:solidFill>
              </a:rPr>
              <a:t> </a:t>
            </a:r>
          </a:p>
        </p:txBody>
      </p:sp>
      <p:sp>
        <p:nvSpPr>
          <p:cNvPr id="9" name="Content Placeholder 2"/>
          <p:cNvSpPr txBox="1">
            <a:spLocks/>
          </p:cNvSpPr>
          <p:nvPr/>
        </p:nvSpPr>
        <p:spPr>
          <a:xfrm>
            <a:off x="457200" y="2539008"/>
            <a:ext cx="8229600" cy="345638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Comic Sans MS" panose="030F0702030302020204" pitchFamily="66" charset="0"/>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Comic Sans MS" panose="030F0702030302020204" pitchFamily="66" charset="0"/>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Comic Sans MS" panose="030F0702030302020204" pitchFamily="66" charset="0"/>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Comic Sans MS" panose="030F0702030302020204" pitchFamily="66" charset="0"/>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Comic Sans MS" panose="030F0702030302020204" pitchFamily="66" charset="0"/>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74320" indent="-274320" fontAlgn="auto">
              <a:spcAft>
                <a:spcPts val="0"/>
              </a:spcAft>
              <a:buClr>
                <a:schemeClr val="accent3"/>
              </a:buClr>
              <a:buFont typeface="Wingdings 2"/>
              <a:buChar char=""/>
              <a:defRPr/>
            </a:pPr>
            <a:r>
              <a:rPr lang="en-US" sz="2000" dirty="0">
                <a:solidFill>
                  <a:schemeClr val="tx1"/>
                </a:solidFill>
              </a:rPr>
              <a:t>The flow of current through an inductor creates a magnetic field </a:t>
            </a:r>
            <a:endParaRPr lang="tr-TR" sz="2000" dirty="0">
              <a:solidFill>
                <a:schemeClr val="tx1"/>
              </a:solidFill>
            </a:endParaRPr>
          </a:p>
          <a:p>
            <a:pPr marL="274320" indent="-274320" fontAlgn="auto">
              <a:spcAft>
                <a:spcPts val="0"/>
              </a:spcAft>
              <a:buClr>
                <a:schemeClr val="accent3"/>
              </a:buClr>
              <a:buFont typeface="Wingdings 2"/>
              <a:buChar char=""/>
              <a:defRPr/>
            </a:pPr>
            <a:endParaRPr lang="tr-TR" sz="2000" dirty="0">
              <a:solidFill>
                <a:schemeClr val="tx1"/>
              </a:solidFill>
            </a:endParaRPr>
          </a:p>
          <a:p>
            <a:pPr marL="274320" indent="-274320" fontAlgn="auto">
              <a:spcAft>
                <a:spcPts val="0"/>
              </a:spcAft>
              <a:buClr>
                <a:schemeClr val="accent3"/>
              </a:buClr>
              <a:buFont typeface="Wingdings 2"/>
              <a:buChar char=""/>
              <a:defRPr/>
            </a:pPr>
            <a:endParaRPr lang="tr-TR" sz="2000" dirty="0">
              <a:solidFill>
                <a:schemeClr val="tx1"/>
              </a:solidFill>
            </a:endParaRPr>
          </a:p>
          <a:p>
            <a:pPr marL="274320" indent="-274320" fontAlgn="auto">
              <a:spcAft>
                <a:spcPts val="0"/>
              </a:spcAft>
              <a:buClr>
                <a:schemeClr val="accent3"/>
              </a:buClr>
              <a:buFont typeface="Wingdings 2"/>
              <a:buChar char=""/>
              <a:defRPr/>
            </a:pPr>
            <a:endParaRPr lang="tr-TR" sz="2000" dirty="0">
              <a:solidFill>
                <a:schemeClr val="tx1"/>
              </a:solidFill>
            </a:endParaRPr>
          </a:p>
          <a:p>
            <a:pPr marL="274320" indent="-274320" fontAlgn="auto">
              <a:spcAft>
                <a:spcPts val="0"/>
              </a:spcAft>
              <a:buClr>
                <a:schemeClr val="accent3"/>
              </a:buClr>
              <a:buFont typeface="Wingdings 2"/>
              <a:buChar char=""/>
              <a:defRPr/>
            </a:pPr>
            <a:endParaRPr lang="tr-TR" sz="2000" dirty="0">
              <a:solidFill>
                <a:schemeClr val="tx1"/>
              </a:solidFill>
            </a:endParaRPr>
          </a:p>
          <a:p>
            <a:pPr marL="274320" indent="-274320" fontAlgn="auto">
              <a:spcAft>
                <a:spcPts val="0"/>
              </a:spcAft>
              <a:buClr>
                <a:schemeClr val="accent3"/>
              </a:buClr>
              <a:buFont typeface="Wingdings 2"/>
              <a:buChar char=""/>
              <a:defRPr/>
            </a:pPr>
            <a:endParaRPr lang="tr-TR" sz="2000" dirty="0">
              <a:solidFill>
                <a:schemeClr val="tx1"/>
              </a:solidFill>
            </a:endParaRPr>
          </a:p>
          <a:p>
            <a:pPr marL="274320" indent="-274320" fontAlgn="auto">
              <a:spcAft>
                <a:spcPts val="0"/>
              </a:spcAft>
              <a:buClr>
                <a:schemeClr val="accent3"/>
              </a:buClr>
              <a:buFont typeface="Wingdings 2"/>
              <a:buChar char=""/>
              <a:defRPr/>
            </a:pPr>
            <a:endParaRPr lang="en-US" sz="2000" dirty="0">
              <a:solidFill>
                <a:schemeClr val="tx1"/>
              </a:solidFill>
            </a:endParaRPr>
          </a:p>
          <a:p>
            <a:pPr marL="274320" indent="-274320" algn="l" fontAlgn="auto">
              <a:spcAft>
                <a:spcPts val="0"/>
              </a:spcAft>
              <a:buClr>
                <a:schemeClr val="accent3"/>
              </a:buClr>
              <a:buFont typeface="Wingdings 2"/>
              <a:buChar char=""/>
              <a:defRPr/>
            </a:pPr>
            <a:r>
              <a:rPr lang="en-US" sz="2000" dirty="0">
                <a:solidFill>
                  <a:schemeClr val="tx1"/>
                </a:solidFill>
              </a:rPr>
              <a:t>If the current flowing through the inductor drops, the magnetic field will also decrease and energy is released through the generation of a current.</a:t>
            </a:r>
          </a:p>
        </p:txBody>
      </p:sp>
      <p:pic>
        <p:nvPicPr>
          <p:cNvPr id="10" name="Picture 4" descr="http://upload.wikimedia.org/wikipedia/commons/thumb/1/11/Basic_Inductor_with_B-field.svg/400px-Basic_Inductor_with_B-field.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996952"/>
            <a:ext cx="381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6"/>
          <p:cNvSpPr txBox="1">
            <a:spLocks noChangeArrowheads="1"/>
          </p:cNvSpPr>
          <p:nvPr/>
        </p:nvSpPr>
        <p:spPr bwMode="auto">
          <a:xfrm>
            <a:off x="5181600" y="42672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dirty="0">
                <a:solidFill>
                  <a:srgbClr val="FF0000"/>
                </a:solidFill>
                <a:latin typeface="Constantia" panose="02030602050306030303" pitchFamily="18" charset="0"/>
              </a:rPr>
              <a:t>B field</a:t>
            </a:r>
          </a:p>
        </p:txBody>
      </p:sp>
    </p:spTree>
    <p:extLst>
      <p:ext uri="{BB962C8B-B14F-4D97-AF65-F5344CB8AC3E}">
        <p14:creationId xmlns:p14="http://schemas.microsoft.com/office/powerpoint/2010/main" val="1679479359"/>
      </p:ext>
    </p:extLst>
  </p:cSld>
  <p:clrMapOvr>
    <a:masterClrMapping/>
  </p:clrMapOvr>
  <p:transition>
    <p:plus/>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Content Placeholder 2"/>
          <p:cNvSpPr>
            <a:spLocks noGrp="1"/>
          </p:cNvSpPr>
          <p:nvPr>
            <p:ph idx="1"/>
          </p:nvPr>
        </p:nvSpPr>
        <p:spPr>
          <a:xfrm>
            <a:off x="457200" y="908720"/>
            <a:ext cx="8229600" cy="792088"/>
          </a:xfrm>
        </p:spPr>
        <p:txBody>
          <a:bodyPr>
            <a:normAutofit/>
          </a:bodyPr>
          <a:lstStyle/>
          <a:p>
            <a:pPr eaLnBrk="1" hangingPunct="1"/>
            <a:r>
              <a:rPr lang="tr-TR" altLang="en-US" sz="2000" dirty="0"/>
              <a:t>C</a:t>
            </a:r>
            <a:r>
              <a:rPr lang="en-US" altLang="en-US" sz="2000" dirty="0" err="1"/>
              <a:t>onducting</a:t>
            </a:r>
            <a:r>
              <a:rPr lang="en-US" altLang="en-US" sz="2000" dirty="0"/>
              <a:t> wire</a:t>
            </a:r>
            <a:r>
              <a:rPr lang="tr-TR" altLang="en-US" sz="2000" dirty="0"/>
              <a:t> is </a:t>
            </a:r>
            <a:r>
              <a:rPr lang="en-US" altLang="en-US" sz="2000" dirty="0"/>
              <a:t>wrapped around a solid core.  If no core is used, then the inductor is said to have an ‘air core’.</a:t>
            </a:r>
          </a:p>
        </p:txBody>
      </p:sp>
      <p:sp>
        <p:nvSpPr>
          <p:cNvPr id="15362" name="Title 1"/>
          <p:cNvSpPr>
            <a:spLocks noGrp="1"/>
          </p:cNvSpPr>
          <p:nvPr>
            <p:ph type="title"/>
          </p:nvPr>
        </p:nvSpPr>
        <p:spPr>
          <a:xfrm>
            <a:off x="457200" y="274638"/>
            <a:ext cx="8229600" cy="418058"/>
          </a:xfrm>
        </p:spPr>
        <p:txBody>
          <a:bodyPr vert="horz" lIns="91440" tIns="45720" rIns="91440" bIns="45720" rtlCol="0" anchor="ctr">
            <a:noAutofit/>
          </a:bodyPr>
          <a:lstStyle/>
          <a:p>
            <a:pPr algn="l"/>
            <a:r>
              <a:rPr lang="en-US" altLang="en-US" sz="2800" dirty="0">
                <a:effectLst>
                  <a:outerShdw blurRad="38100" dist="38100" dir="2700000" algn="tl">
                    <a:srgbClr val="000000">
                      <a:alpha val="43137"/>
                    </a:srgbClr>
                  </a:outerShdw>
                </a:effectLst>
              </a:rPr>
              <a:t>Inductors</a:t>
            </a:r>
          </a:p>
        </p:txBody>
      </p:sp>
      <p:pic>
        <p:nvPicPr>
          <p:cNvPr id="15364" name="Picture 2" descr="http://bzupages.com/attachments/2577d1228424468-inducto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16" y="1988840"/>
            <a:ext cx="3036168" cy="291718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65322976"/>
      </p:ext>
    </p:extLst>
  </p:cSld>
  <p:clrMapOvr>
    <a:masterClrMapping/>
  </p:clrMapOvr>
  <p:transition>
    <p:plus/>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7" name="Rectangle 3"/>
          <p:cNvSpPr>
            <a:spLocks noGrp="1" noChangeArrowheads="1"/>
          </p:cNvSpPr>
          <p:nvPr>
            <p:ph idx="1"/>
          </p:nvPr>
        </p:nvSpPr>
        <p:spPr>
          <a:xfrm>
            <a:off x="420688" y="1124744"/>
            <a:ext cx="8331200" cy="5184576"/>
          </a:xfrm>
        </p:spPr>
        <p:txBody>
          <a:bodyPr>
            <a:normAutofit/>
          </a:bodyPr>
          <a:lstStyle/>
          <a:p>
            <a:pPr indent="0"/>
            <a:r>
              <a:rPr lang="en-GB" altLang="tr-TR" sz="2200" dirty="0">
                <a:effectLst>
                  <a:outerShdw blurRad="38100" dist="38100" dir="2700000" algn="tl">
                    <a:srgbClr val="000000">
                      <a:alpha val="43137"/>
                    </a:srgbClr>
                  </a:outerShdw>
                </a:effectLst>
              </a:rPr>
              <a:t>Consider the circuit shown here</a:t>
            </a:r>
          </a:p>
          <a:p>
            <a:pPr lvl="1">
              <a:buNone/>
            </a:pPr>
            <a:r>
              <a:rPr lang="en-GB" altLang="tr-TR" sz="1800" i="1" dirty="0"/>
              <a:t>inductor is initially un-energised</a:t>
            </a:r>
          </a:p>
          <a:p>
            <a:pPr lvl="2">
              <a:buNone/>
            </a:pPr>
            <a:r>
              <a:rPr lang="en-GB" altLang="tr-TR" sz="1800" i="1" dirty="0"/>
              <a:t>current through it will be zero</a:t>
            </a:r>
            <a:endParaRPr lang="tr-TR" altLang="tr-TR" sz="1800" i="1" dirty="0"/>
          </a:p>
          <a:p>
            <a:pPr lvl="2">
              <a:buNone/>
            </a:pPr>
            <a:endParaRPr lang="en-GB" altLang="tr-TR" sz="1800" i="1" dirty="0"/>
          </a:p>
          <a:p>
            <a:pPr lvl="1">
              <a:buNone/>
            </a:pPr>
            <a:r>
              <a:rPr lang="en-GB" altLang="tr-TR" sz="2000" dirty="0">
                <a:effectLst>
                  <a:outerShdw blurRad="38100" dist="38100" dir="2700000" algn="tl">
                    <a:srgbClr val="000000">
                      <a:alpha val="43137"/>
                    </a:srgbClr>
                  </a:outerShdw>
                </a:effectLst>
              </a:rPr>
              <a:t>switch is closed at </a:t>
            </a:r>
            <a:r>
              <a:rPr lang="en-GB" altLang="tr-TR" sz="2000" i="1" dirty="0">
                <a:effectLst>
                  <a:outerShdw blurRad="38100" dist="38100" dir="2700000" algn="tl">
                    <a:srgbClr val="000000">
                      <a:alpha val="43137"/>
                    </a:srgbClr>
                  </a:outerShdw>
                </a:effectLst>
              </a:rPr>
              <a:t>t</a:t>
            </a:r>
            <a:r>
              <a:rPr lang="en-GB" altLang="tr-TR" sz="2000" dirty="0">
                <a:effectLst>
                  <a:outerShdw blurRad="38100" dist="38100" dir="2700000" algn="tl">
                    <a:srgbClr val="000000">
                      <a:alpha val="43137"/>
                    </a:srgbClr>
                  </a:outerShdw>
                </a:effectLst>
              </a:rPr>
              <a:t> = 0</a:t>
            </a:r>
          </a:p>
          <a:p>
            <a:pPr lvl="1">
              <a:buNone/>
            </a:pPr>
            <a:r>
              <a:rPr lang="en-GB" altLang="tr-TR" sz="1800" i="1" dirty="0"/>
              <a:t>I is initially zero</a:t>
            </a:r>
          </a:p>
          <a:p>
            <a:pPr lvl="2">
              <a:buNone/>
            </a:pPr>
            <a:r>
              <a:rPr lang="en-GB" altLang="tr-TR" sz="1800" i="1" dirty="0"/>
              <a:t>hence V</a:t>
            </a:r>
            <a:r>
              <a:rPr lang="en-GB" altLang="tr-TR" sz="1800" i="1" baseline="-25000" dirty="0"/>
              <a:t>R</a:t>
            </a:r>
            <a:r>
              <a:rPr lang="en-GB" altLang="tr-TR" sz="1800" i="1" dirty="0"/>
              <a:t> is initially 0</a:t>
            </a:r>
          </a:p>
          <a:p>
            <a:pPr lvl="2">
              <a:buNone/>
            </a:pPr>
            <a:r>
              <a:rPr lang="en-GB" altLang="tr-TR" sz="1800" i="1" dirty="0"/>
              <a:t>hence V</a:t>
            </a:r>
            <a:r>
              <a:rPr lang="en-GB" altLang="tr-TR" sz="1800" i="1" baseline="-25000" dirty="0"/>
              <a:t>L</a:t>
            </a:r>
            <a:r>
              <a:rPr lang="en-GB" altLang="tr-TR" sz="1800" i="1" dirty="0"/>
              <a:t> is initially V</a:t>
            </a:r>
            <a:endParaRPr lang="tr-TR" altLang="tr-TR" sz="1800" i="1" dirty="0"/>
          </a:p>
          <a:p>
            <a:pPr lvl="2">
              <a:buNone/>
            </a:pPr>
            <a:endParaRPr lang="en-GB" altLang="tr-TR" sz="1800" i="1" dirty="0"/>
          </a:p>
          <a:p>
            <a:pPr lvl="1">
              <a:buNone/>
            </a:pPr>
            <a:r>
              <a:rPr lang="en-GB" altLang="tr-TR" sz="2000" dirty="0">
                <a:effectLst>
                  <a:outerShdw blurRad="38100" dist="38100" dir="2700000" algn="tl">
                    <a:srgbClr val="000000">
                      <a:alpha val="43137"/>
                    </a:srgbClr>
                  </a:outerShdw>
                </a:effectLst>
              </a:rPr>
              <a:t>as the inductor is energised:</a:t>
            </a:r>
          </a:p>
          <a:p>
            <a:pPr lvl="2">
              <a:buNone/>
            </a:pPr>
            <a:r>
              <a:rPr lang="en-GB" altLang="tr-TR" sz="1800" i="1" dirty="0"/>
              <a:t>I</a:t>
            </a:r>
            <a:r>
              <a:rPr lang="en-GB" altLang="tr-TR" sz="1800" dirty="0"/>
              <a:t> increases</a:t>
            </a:r>
          </a:p>
          <a:p>
            <a:pPr lvl="2">
              <a:buNone/>
            </a:pPr>
            <a:r>
              <a:rPr lang="en-GB" altLang="tr-TR" sz="1800" i="1" dirty="0"/>
              <a:t>V</a:t>
            </a:r>
            <a:r>
              <a:rPr lang="en-GB" altLang="tr-TR" sz="1800" i="1" baseline="-25000" dirty="0"/>
              <a:t>R</a:t>
            </a:r>
            <a:r>
              <a:rPr lang="en-GB" altLang="tr-TR" sz="1800" dirty="0"/>
              <a:t> increases</a:t>
            </a:r>
          </a:p>
          <a:p>
            <a:pPr lvl="2">
              <a:buNone/>
            </a:pPr>
            <a:r>
              <a:rPr lang="en-GB" altLang="tr-TR" sz="1800" dirty="0"/>
              <a:t>hence </a:t>
            </a:r>
            <a:r>
              <a:rPr lang="en-GB" altLang="tr-TR" sz="1800" i="1" dirty="0"/>
              <a:t>V</a:t>
            </a:r>
            <a:r>
              <a:rPr lang="en-GB" altLang="tr-TR" sz="1800" i="1" baseline="-25000" dirty="0"/>
              <a:t>L</a:t>
            </a:r>
            <a:r>
              <a:rPr lang="en-GB" altLang="tr-TR" sz="1800" dirty="0"/>
              <a:t> decreases</a:t>
            </a:r>
          </a:p>
          <a:p>
            <a:pPr lvl="2">
              <a:buNone/>
            </a:pPr>
            <a:r>
              <a:rPr lang="en-GB" altLang="tr-TR" sz="1800" dirty="0"/>
              <a:t>we have exponential behaviour</a:t>
            </a:r>
          </a:p>
        </p:txBody>
      </p:sp>
      <p:sp>
        <p:nvSpPr>
          <p:cNvPr id="548866" name="Rectangle 2"/>
          <p:cNvSpPr>
            <a:spLocks noGrp="1" noChangeArrowheads="1"/>
          </p:cNvSpPr>
          <p:nvPr>
            <p:ph type="title"/>
          </p:nvPr>
        </p:nvSpPr>
        <p:spPr>
          <a:xfrm>
            <a:off x="422256" y="260648"/>
            <a:ext cx="5482952" cy="597693"/>
          </a:xfrm>
        </p:spPr>
        <p:txBody>
          <a:bodyPr>
            <a:noAutofit/>
          </a:bodyPr>
          <a:lstStyle/>
          <a:p>
            <a:pPr algn="l"/>
            <a:r>
              <a:rPr lang="en-US" altLang="tr-TR" sz="2800" dirty="0"/>
              <a:t>Voltage and Current</a:t>
            </a:r>
            <a:r>
              <a:rPr lang="tr-TR" altLang="tr-TR" sz="2800" dirty="0"/>
              <a:t> </a:t>
            </a:r>
            <a:r>
              <a:rPr lang="en-GB" altLang="tr-TR" sz="2800" dirty="0"/>
              <a:t>Relation</a:t>
            </a:r>
          </a:p>
        </p:txBody>
      </p:sp>
      <p:pic>
        <p:nvPicPr>
          <p:cNvPr id="548874" name="Picture 10" descr="C14NF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998537"/>
            <a:ext cx="331628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764569"/>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886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886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886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886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886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886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8867">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8867">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886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C18NF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45" y="1332039"/>
            <a:ext cx="618098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18NF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845" y="4024882"/>
            <a:ext cx="5669062" cy="20473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56333" y="260648"/>
            <a:ext cx="7968181" cy="1011880"/>
          </a:xfrm>
          <a:prstGeom prst="rect">
            <a:avLst/>
          </a:prstGeom>
        </p:spPr>
        <p:txBody>
          <a:bodyPr wrap="square">
            <a:spAutoFit/>
          </a:bodyPr>
          <a:lstStyle/>
          <a:p>
            <a:pPr>
              <a:lnSpc>
                <a:spcPct val="110000"/>
              </a:lnSpc>
            </a:pPr>
            <a:r>
              <a:rPr lang="tr-TR" altLang="tr-TR" sz="2800" dirty="0">
                <a:solidFill>
                  <a:prstClr val="black"/>
                </a:solidFill>
                <a:effectLst>
                  <a:outerShdw blurRad="38100" dist="38100" dir="2700000" algn="tl">
                    <a:srgbClr val="000000">
                      <a:alpha val="43137"/>
                    </a:srgbClr>
                  </a:outerShdw>
                </a:effectLst>
                <a:latin typeface="Comic Sans MS" panose="030F0702030302020204" pitchFamily="66" charset="0"/>
              </a:rPr>
              <a:t>B</a:t>
            </a:r>
            <a:r>
              <a:rPr lang="en-GB" altLang="tr-TR" sz="2800" dirty="0" err="1">
                <a:solidFill>
                  <a:prstClr val="black"/>
                </a:solidFill>
                <a:effectLst>
                  <a:outerShdw blurRad="38100" dist="38100" dir="2700000" algn="tl">
                    <a:srgbClr val="000000">
                      <a:alpha val="43137"/>
                    </a:srgbClr>
                  </a:outerShdw>
                </a:effectLst>
                <a:latin typeface="Comic Sans MS" panose="030F0702030302020204" pitchFamily="66" charset="0"/>
              </a:rPr>
              <a:t>oth</a:t>
            </a:r>
            <a:r>
              <a:rPr lang="en-GB" altLang="tr-TR" sz="2800" dirty="0">
                <a:solidFill>
                  <a:prstClr val="black"/>
                </a:solidFill>
                <a:effectLst>
                  <a:outerShdw blurRad="38100" dist="38100" dir="2700000" algn="tl">
                    <a:srgbClr val="000000">
                      <a:alpha val="43137"/>
                    </a:srgbClr>
                  </a:outerShdw>
                </a:effectLst>
                <a:latin typeface="Comic Sans MS" panose="030F0702030302020204" pitchFamily="66" charset="0"/>
              </a:rPr>
              <a:t> the voltage and current have an exponential form</a:t>
            </a:r>
            <a:r>
              <a:rPr lang="tr-TR" altLang="tr-TR" sz="2800" dirty="0">
                <a:solidFill>
                  <a:prstClr val="black"/>
                </a:solidFill>
                <a:effectLst>
                  <a:outerShdw blurRad="38100" dist="38100" dir="2700000" algn="tl">
                    <a:srgbClr val="000000">
                      <a:alpha val="43137"/>
                    </a:srgbClr>
                  </a:outerShdw>
                </a:effectLst>
                <a:latin typeface="Comic Sans MS" panose="030F0702030302020204" pitchFamily="66" charset="0"/>
              </a:rPr>
              <a:t>s</a:t>
            </a:r>
            <a:endParaRPr lang="en-GB" altLang="tr-TR" sz="2800" dirty="0">
              <a:solidFill>
                <a:prstClr val="black"/>
              </a:solidFill>
              <a:effectLst>
                <a:outerShdw blurRad="38100" dist="38100" dir="2700000" algn="tl">
                  <a:srgbClr val="000000">
                    <a:alpha val="43137"/>
                  </a:srgbClr>
                </a:outerShdw>
              </a:effectLst>
              <a:latin typeface="Comic Sans MS" panose="030F0702030302020204" pitchFamily="66" charset="0"/>
            </a:endParaRPr>
          </a:p>
        </p:txBody>
      </p:sp>
      <p:graphicFrame>
        <p:nvGraphicFramePr>
          <p:cNvPr id="5" name="Object 1"/>
          <p:cNvGraphicFramePr>
            <a:graphicFrameLocks noChangeAspect="1"/>
          </p:cNvGraphicFramePr>
          <p:nvPr>
            <p:extLst>
              <p:ext uri="{D42A27DB-BD31-4B8C-83A1-F6EECF244321}">
                <p14:modId xmlns:p14="http://schemas.microsoft.com/office/powerpoint/2010/main" val="2310660073"/>
              </p:ext>
            </p:extLst>
          </p:nvPr>
        </p:nvGraphicFramePr>
        <p:xfrm>
          <a:off x="6811557" y="3861048"/>
          <a:ext cx="1692275" cy="1116012"/>
        </p:xfrm>
        <a:graphic>
          <a:graphicData uri="http://schemas.openxmlformats.org/presentationml/2006/ole">
            <mc:AlternateContent xmlns:mc="http://schemas.openxmlformats.org/markup-compatibility/2006">
              <mc:Choice xmlns:v="urn:schemas-microsoft-com:vml" Requires="v">
                <p:oleObj spid="_x0000_s23858" name="Equation" r:id="rId5" imgW="596880" imgH="393480" progId="Equation.3">
                  <p:embed/>
                </p:oleObj>
              </mc:Choice>
              <mc:Fallback>
                <p:oleObj name="Equation" r:id="rId5" imgW="596880" imgH="393480" progId="Equation.3">
                  <p:embed/>
                  <p:pic>
                    <p:nvPicPr>
                      <p:cNvPr id="1026" name="Object 1"/>
                      <p:cNvPicPr>
                        <a:picLocks noChangeAspect="1" noChangeArrowheads="1"/>
                      </p:cNvPicPr>
                      <p:nvPr/>
                    </p:nvPicPr>
                    <p:blipFill>
                      <a:blip r:embed="rId6"/>
                      <a:srcRect/>
                      <a:stretch>
                        <a:fillRect/>
                      </a:stretch>
                    </p:blipFill>
                    <p:spPr bwMode="auto">
                      <a:xfrm>
                        <a:off x="6811557" y="3861048"/>
                        <a:ext cx="1692275" cy="1116012"/>
                      </a:xfrm>
                      <a:prstGeom prst="rect">
                        <a:avLst/>
                      </a:prstGeom>
                      <a:noFill/>
                      <a:ln>
                        <a:noFill/>
                      </a:ln>
                      <a:effectLst/>
                      <a:extLst/>
                    </p:spPr>
                  </p:pic>
                </p:oleObj>
              </mc:Fallback>
            </mc:AlternateContent>
          </a:graphicData>
        </a:graphic>
      </p:graphicFrame>
      <p:graphicFrame>
        <p:nvGraphicFramePr>
          <p:cNvPr id="6" name="Object 1"/>
          <p:cNvGraphicFramePr>
            <a:graphicFrameLocks noChangeAspect="1"/>
          </p:cNvGraphicFramePr>
          <p:nvPr>
            <p:extLst>
              <p:ext uri="{D42A27DB-BD31-4B8C-83A1-F6EECF244321}">
                <p14:modId xmlns:p14="http://schemas.microsoft.com/office/powerpoint/2010/main" val="887411205"/>
              </p:ext>
            </p:extLst>
          </p:nvPr>
        </p:nvGraphicFramePr>
        <p:xfrm>
          <a:off x="6811557" y="1340768"/>
          <a:ext cx="1692275" cy="1116012"/>
        </p:xfrm>
        <a:graphic>
          <a:graphicData uri="http://schemas.openxmlformats.org/presentationml/2006/ole">
            <mc:AlternateContent xmlns:mc="http://schemas.openxmlformats.org/markup-compatibility/2006">
              <mc:Choice xmlns:v="urn:schemas-microsoft-com:vml" Requires="v">
                <p:oleObj spid="_x0000_s23859" name="Equation" r:id="rId7" imgW="596880" imgH="393480" progId="Equation.3">
                  <p:embed/>
                </p:oleObj>
              </mc:Choice>
              <mc:Fallback>
                <p:oleObj name="Equation" r:id="rId7" imgW="596880" imgH="393480" progId="Equation.3">
                  <p:embed/>
                  <p:pic>
                    <p:nvPicPr>
                      <p:cNvPr id="5" name="Object 1"/>
                      <p:cNvPicPr>
                        <a:picLocks noChangeAspect="1" noChangeArrowheads="1"/>
                      </p:cNvPicPr>
                      <p:nvPr/>
                    </p:nvPicPr>
                    <p:blipFill>
                      <a:blip r:embed="rId8"/>
                      <a:srcRect/>
                      <a:stretch>
                        <a:fillRect/>
                      </a:stretch>
                    </p:blipFill>
                    <p:spPr bwMode="auto">
                      <a:xfrm>
                        <a:off x="6811557" y="1340768"/>
                        <a:ext cx="1692275" cy="1116012"/>
                      </a:xfrm>
                      <a:prstGeom prst="rect">
                        <a:avLst/>
                      </a:prstGeom>
                      <a:noFill/>
                      <a:ln>
                        <a:noFill/>
                      </a:ln>
                      <a:effectLst/>
                      <a:extLst/>
                    </p:spPr>
                  </p:pic>
                </p:oleObj>
              </mc:Fallback>
            </mc:AlternateContent>
          </a:graphicData>
        </a:graphic>
      </p:graphicFrame>
      <p:sp>
        <p:nvSpPr>
          <p:cNvPr id="10" name="Content Placeholder 7"/>
          <p:cNvSpPr>
            <a:spLocks noGrp="1"/>
          </p:cNvSpPr>
          <p:nvPr>
            <p:ph sz="half" idx="2"/>
          </p:nvPr>
        </p:nvSpPr>
        <p:spPr>
          <a:xfrm>
            <a:off x="6134876" y="5266406"/>
            <a:ext cx="3045636" cy="880241"/>
          </a:xfrm>
        </p:spPr>
        <p:txBody>
          <a:bodyPr wrap="square">
            <a:spAutoFit/>
          </a:bodyPr>
          <a:lstStyle/>
          <a:p>
            <a:pPr eaLnBrk="1" hangingPunct="1"/>
            <a:r>
              <a:rPr lang="en-US" altLang="en-US" sz="1600" b="0" dirty="0"/>
              <a:t>L, inductance, has the unit of Henry (H)</a:t>
            </a:r>
          </a:p>
          <a:p>
            <a:pPr eaLnBrk="1" hangingPunct="1">
              <a:buFont typeface="Wingdings 2" panose="05020102010507070707" pitchFamily="18" charset="2"/>
              <a:buNone/>
            </a:pPr>
            <a:r>
              <a:rPr lang="en-US" altLang="en-US" sz="1600" b="0" dirty="0"/>
              <a:t>1 H = 1 V</a:t>
            </a:r>
            <a:r>
              <a:rPr lang="tr-TR" altLang="en-US" sz="1600" b="0" dirty="0"/>
              <a:t>.</a:t>
            </a:r>
            <a:r>
              <a:rPr lang="en-US" altLang="en-US" sz="1600" b="0" dirty="0"/>
              <a:t>s</a:t>
            </a:r>
            <a:r>
              <a:rPr lang="tr-TR" altLang="en-US" sz="1600" b="0" dirty="0"/>
              <a:t>n</a:t>
            </a:r>
            <a:r>
              <a:rPr lang="en-US" altLang="en-US" sz="1600" b="0" dirty="0"/>
              <a:t>/A</a:t>
            </a:r>
          </a:p>
        </p:txBody>
      </p:sp>
      <p:sp>
        <p:nvSpPr>
          <p:cNvPr id="11" name="Content Placeholder 7"/>
          <p:cNvSpPr>
            <a:spLocks noGrp="1"/>
          </p:cNvSpPr>
          <p:nvPr>
            <p:ph sz="quarter" idx="4"/>
          </p:nvPr>
        </p:nvSpPr>
        <p:spPr>
          <a:xfrm>
            <a:off x="6307501" y="2475437"/>
            <a:ext cx="2512971" cy="880241"/>
          </a:xfrm>
        </p:spPr>
        <p:txBody>
          <a:bodyPr wrap="square">
            <a:spAutoFit/>
          </a:bodyPr>
          <a:lstStyle/>
          <a:p>
            <a:pPr eaLnBrk="1" hangingPunct="1"/>
            <a:r>
              <a:rPr lang="tr-TR" altLang="en-US" sz="1600" b="0" dirty="0"/>
              <a:t>C</a:t>
            </a:r>
            <a:r>
              <a:rPr lang="en-US" altLang="en-US" sz="1600" b="0" dirty="0"/>
              <a:t>, </a:t>
            </a:r>
            <a:r>
              <a:rPr lang="tr-TR" altLang="en-US" sz="1600" b="0" dirty="0" err="1"/>
              <a:t>capacitance</a:t>
            </a:r>
            <a:r>
              <a:rPr lang="en-US" altLang="en-US" sz="1600" b="0" dirty="0"/>
              <a:t>, has the unit of </a:t>
            </a:r>
            <a:r>
              <a:rPr lang="tr-TR" altLang="en-US" sz="1600" b="0" dirty="0"/>
              <a:t>Farad</a:t>
            </a:r>
            <a:r>
              <a:rPr lang="en-US" altLang="en-US" sz="1600" b="0" dirty="0"/>
              <a:t> (</a:t>
            </a:r>
            <a:r>
              <a:rPr lang="tr-TR" altLang="en-US" sz="1600" b="0" dirty="0"/>
              <a:t>F</a:t>
            </a:r>
            <a:r>
              <a:rPr lang="en-US" altLang="en-US" sz="1600" b="0" dirty="0"/>
              <a:t>)</a:t>
            </a:r>
          </a:p>
          <a:p>
            <a:pPr eaLnBrk="1" hangingPunct="1">
              <a:buFont typeface="Wingdings 2" panose="05020102010507070707" pitchFamily="18" charset="2"/>
              <a:buNone/>
            </a:pPr>
            <a:r>
              <a:rPr lang="en-US" altLang="en-US" sz="1600" b="0" dirty="0"/>
              <a:t>1 </a:t>
            </a:r>
            <a:r>
              <a:rPr lang="tr-TR" altLang="en-US" sz="1600" b="0" dirty="0"/>
              <a:t>F</a:t>
            </a:r>
            <a:r>
              <a:rPr lang="en-US" altLang="en-US" sz="1600" b="0" dirty="0"/>
              <a:t> = 1 </a:t>
            </a:r>
            <a:r>
              <a:rPr lang="tr-TR" altLang="en-US" sz="1600" b="0" dirty="0"/>
              <a:t>A.</a:t>
            </a:r>
            <a:r>
              <a:rPr lang="en-US" altLang="en-US" sz="1600" b="0" dirty="0"/>
              <a:t>s</a:t>
            </a:r>
            <a:r>
              <a:rPr lang="tr-TR" altLang="en-US" sz="1600" b="0" dirty="0"/>
              <a:t>n</a:t>
            </a:r>
            <a:r>
              <a:rPr lang="en-US" altLang="en-US" sz="1600" b="0" dirty="0"/>
              <a:t>/</a:t>
            </a:r>
            <a:r>
              <a:rPr lang="tr-TR" altLang="en-US" sz="1600" b="0" dirty="0"/>
              <a:t>V</a:t>
            </a:r>
            <a:endParaRPr lang="en-US" altLang="en-US" sz="1600" b="0" dirty="0"/>
          </a:p>
        </p:txBody>
      </p:sp>
    </p:spTree>
    <p:extLst>
      <p:ext uri="{BB962C8B-B14F-4D97-AF65-F5344CB8AC3E}">
        <p14:creationId xmlns:p14="http://schemas.microsoft.com/office/powerpoint/2010/main" val="1510474238"/>
      </p:ext>
    </p:extLst>
  </p:cSld>
  <p:clrMapOvr>
    <a:masterClrMapping/>
  </p:clrMapOvr>
  <p:transition>
    <p:plus/>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4697" y="2627424"/>
            <a:ext cx="4235795" cy="3552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214465" y="1037450"/>
            <a:ext cx="8229600" cy="1909761"/>
          </a:xfrm>
        </p:spPr>
        <p:txBody>
          <a:bodyPr>
            <a:normAutofit/>
          </a:bodyPr>
          <a:lstStyle/>
          <a:p>
            <a:pPr indent="0" eaLnBrk="1" fontAlgn="auto" hangingPunct="1">
              <a:spcAft>
                <a:spcPts val="0"/>
              </a:spcAft>
              <a:buClr>
                <a:schemeClr val="accent3"/>
              </a:buClr>
              <a:defRPr/>
            </a:pPr>
            <a:r>
              <a:rPr lang="en-US" sz="2200" dirty="0"/>
              <a:t>Determine I, the current flowing out of the voltage source.</a:t>
            </a:r>
          </a:p>
          <a:p>
            <a:pPr lvl="1" indent="-246888" eaLnBrk="1" fontAlgn="auto" hangingPunct="1">
              <a:spcAft>
                <a:spcPts val="0"/>
              </a:spcAft>
              <a:buFont typeface="Wingdings 2"/>
              <a:buChar char=""/>
              <a:defRPr/>
            </a:pPr>
            <a:r>
              <a:rPr lang="en-US" sz="2000" dirty="0"/>
              <a:t>Use KCL</a:t>
            </a:r>
          </a:p>
          <a:p>
            <a:pPr lvl="2" indent="-246888" eaLnBrk="1" fontAlgn="auto" hangingPunct="1">
              <a:spcAft>
                <a:spcPts val="0"/>
              </a:spcAft>
              <a:buFont typeface="Wingdings 2"/>
              <a:buChar char=""/>
              <a:defRPr/>
            </a:pPr>
            <a:r>
              <a:rPr lang="en-US" sz="2000" dirty="0"/>
              <a:t>1.9 mA + 0.5 mA + I are</a:t>
            </a:r>
            <a:r>
              <a:rPr lang="tr-TR" sz="2000" dirty="0"/>
              <a:t> e</a:t>
            </a:r>
            <a:r>
              <a:rPr lang="en-US" sz="2000" dirty="0" err="1"/>
              <a:t>ntering</a:t>
            </a:r>
            <a:r>
              <a:rPr lang="en-US" sz="2000" dirty="0"/>
              <a:t> the node.</a:t>
            </a:r>
          </a:p>
          <a:p>
            <a:pPr lvl="2" indent="-246888" eaLnBrk="1" fontAlgn="auto" hangingPunct="1">
              <a:spcAft>
                <a:spcPts val="0"/>
              </a:spcAft>
              <a:buFont typeface="Wingdings 2"/>
              <a:buChar char=""/>
              <a:defRPr/>
            </a:pPr>
            <a:r>
              <a:rPr lang="en-US" sz="2000" dirty="0"/>
              <a:t>3 mA is leaving the node.</a:t>
            </a:r>
            <a:endParaRPr lang="tr-TR" sz="2000" dirty="0"/>
          </a:p>
          <a:p>
            <a:pPr lvl="2" indent="-246888" eaLnBrk="1" fontAlgn="auto" hangingPunct="1">
              <a:spcAft>
                <a:spcPts val="0"/>
              </a:spcAft>
              <a:buFont typeface="Wingdings 2"/>
              <a:buChar char=""/>
              <a:defRPr/>
            </a:pPr>
            <a:r>
              <a:rPr lang="en-US" sz="2000" dirty="0"/>
              <a:t>V1 is generating </a:t>
            </a:r>
            <a:r>
              <a:rPr lang="tr-TR" sz="2000" dirty="0"/>
              <a:t>3V</a:t>
            </a:r>
            <a:r>
              <a:rPr lang="en-US" sz="2000" dirty="0"/>
              <a:t>.</a:t>
            </a:r>
          </a:p>
        </p:txBody>
      </p:sp>
      <p:sp>
        <p:nvSpPr>
          <p:cNvPr id="3076" name="Title 1"/>
          <p:cNvSpPr>
            <a:spLocks noGrp="1"/>
          </p:cNvSpPr>
          <p:nvPr>
            <p:ph type="title"/>
          </p:nvPr>
        </p:nvSpPr>
        <p:spPr>
          <a:xfrm>
            <a:off x="214465" y="389450"/>
            <a:ext cx="2341311" cy="648000"/>
          </a:xfrm>
        </p:spPr>
        <p:txBody>
          <a:bodyPr>
            <a:normAutofit/>
          </a:bodyPr>
          <a:lstStyle/>
          <a:p>
            <a:pPr algn="l" eaLnBrk="1" hangingPunct="1"/>
            <a:r>
              <a:rPr lang="en-US" altLang="tr-TR" sz="2800" dirty="0"/>
              <a:t>Example 1</a:t>
            </a:r>
          </a:p>
        </p:txBody>
      </p:sp>
      <p:graphicFrame>
        <p:nvGraphicFramePr>
          <p:cNvPr id="3074" name="Object 4"/>
          <p:cNvGraphicFramePr>
            <a:graphicFrameLocks noChangeAspect="1"/>
          </p:cNvGraphicFramePr>
          <p:nvPr>
            <p:extLst>
              <p:ext uri="{D42A27DB-BD31-4B8C-83A1-F6EECF244321}">
                <p14:modId xmlns:p14="http://schemas.microsoft.com/office/powerpoint/2010/main" val="962442191"/>
              </p:ext>
            </p:extLst>
          </p:nvPr>
        </p:nvGraphicFramePr>
        <p:xfrm>
          <a:off x="453719" y="3907981"/>
          <a:ext cx="3641725" cy="1311275"/>
        </p:xfrm>
        <a:graphic>
          <a:graphicData uri="http://schemas.openxmlformats.org/presentationml/2006/ole">
            <mc:AlternateContent xmlns:mc="http://schemas.openxmlformats.org/markup-compatibility/2006">
              <mc:Choice xmlns:v="urn:schemas-microsoft-com:vml" Requires="v">
                <p:oleObj spid="_x0000_s12468" name="Equation" r:id="rId5" imgW="1676160" imgH="634680" progId="Equation.3">
                  <p:embed/>
                </p:oleObj>
              </mc:Choice>
              <mc:Fallback>
                <p:oleObj name="Equation" r:id="rId5" imgW="1676160" imgH="634680" progId="Equation.3">
                  <p:embed/>
                  <p:pic>
                    <p:nvPicPr>
                      <p:cNvPr id="307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719" y="3907981"/>
                        <a:ext cx="3641725" cy="131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ustDataLst>
      <p:tags r:id="rId2"/>
    </p:custDataLst>
    <p:extLst>
      <p:ext uri="{BB962C8B-B14F-4D97-AF65-F5344CB8AC3E}">
        <p14:creationId xmlns:p14="http://schemas.microsoft.com/office/powerpoint/2010/main" val="3318493418"/>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7575" y="2420888"/>
            <a:ext cx="47688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Content Placeholder 2"/>
          <p:cNvSpPr>
            <a:spLocks noGrp="1"/>
          </p:cNvSpPr>
          <p:nvPr>
            <p:ph idx="1"/>
          </p:nvPr>
        </p:nvSpPr>
        <p:spPr>
          <a:xfrm>
            <a:off x="457200" y="887366"/>
            <a:ext cx="8229600" cy="1410343"/>
          </a:xfrm>
        </p:spPr>
        <p:txBody>
          <a:bodyPr>
            <a:noAutofit/>
          </a:bodyPr>
          <a:lstStyle/>
          <a:p>
            <a:pPr eaLnBrk="1" hangingPunct="1"/>
            <a:r>
              <a:rPr lang="en-US" altLang="tr-TR" sz="2000" dirty="0"/>
              <a:t>If voltage drops are given instead of currents, you need to apply Ohm’s Law to determine the current flowing through each of the resistors before you can find the current flowing out of the voltage supply.</a:t>
            </a:r>
          </a:p>
        </p:txBody>
      </p:sp>
      <p:sp>
        <p:nvSpPr>
          <p:cNvPr id="19459" name="Title 1"/>
          <p:cNvSpPr>
            <a:spLocks noGrp="1"/>
          </p:cNvSpPr>
          <p:nvPr>
            <p:ph type="title"/>
          </p:nvPr>
        </p:nvSpPr>
        <p:spPr/>
        <p:txBody>
          <a:bodyPr>
            <a:normAutofit/>
          </a:bodyPr>
          <a:lstStyle/>
          <a:p>
            <a:pPr algn="l" eaLnBrk="1" hangingPunct="1"/>
            <a:r>
              <a:rPr lang="en-US" altLang="tr-TR" sz="2800" dirty="0"/>
              <a:t>Example </a:t>
            </a:r>
            <a:r>
              <a:rPr lang="tr-TR" altLang="tr-TR" sz="2800" dirty="0"/>
              <a:t>2</a:t>
            </a:r>
            <a:endParaRPr lang="en-US" altLang="tr-TR" sz="2800" dirty="0"/>
          </a:p>
        </p:txBody>
      </p:sp>
    </p:spTree>
    <p:custDataLst>
      <p:tags r:id="rId1"/>
    </p:custDataLst>
    <p:extLst>
      <p:ext uri="{BB962C8B-B14F-4D97-AF65-F5344CB8AC3E}">
        <p14:creationId xmlns:p14="http://schemas.microsoft.com/office/powerpoint/2010/main" val="2633851099"/>
      </p:ext>
    </p:extLst>
  </p:cSld>
  <p:clrMapOvr>
    <a:masterClrMapping/>
  </p:clrMapOvr>
  <p:transition>
    <p:plus/>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392236"/>
            <a:ext cx="46291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Content Placeholder 2"/>
          <p:cNvSpPr>
            <a:spLocks noGrp="1"/>
          </p:cNvSpPr>
          <p:nvPr>
            <p:ph idx="1"/>
          </p:nvPr>
        </p:nvSpPr>
        <p:spPr>
          <a:xfrm>
            <a:off x="323528" y="1075793"/>
            <a:ext cx="4032448" cy="1993167"/>
          </a:xfrm>
        </p:spPr>
        <p:txBody>
          <a:bodyPr>
            <a:noAutofit/>
          </a:bodyPr>
          <a:lstStyle/>
          <a:p>
            <a:pPr eaLnBrk="1" hangingPunct="1"/>
            <a:r>
              <a:rPr lang="en-US" altLang="tr-TR" sz="2000" dirty="0"/>
              <a:t>For power dissipating components such as resistors, current flows into the resistor at the terminal has the + sign on the voltage drop and leaves out the terminal that has the – sign.</a:t>
            </a:r>
          </a:p>
        </p:txBody>
      </p:sp>
      <p:sp>
        <p:nvSpPr>
          <p:cNvPr id="20483" name="Title 1"/>
          <p:cNvSpPr>
            <a:spLocks noGrp="1"/>
          </p:cNvSpPr>
          <p:nvPr>
            <p:ph type="title"/>
          </p:nvPr>
        </p:nvSpPr>
        <p:spPr/>
        <p:txBody>
          <a:bodyPr>
            <a:normAutofit/>
          </a:bodyPr>
          <a:lstStyle/>
          <a:p>
            <a:pPr algn="l" eaLnBrk="1" hangingPunct="1"/>
            <a:r>
              <a:rPr lang="en-US" altLang="tr-TR" sz="2800" dirty="0"/>
              <a:t>Example </a:t>
            </a:r>
            <a:r>
              <a:rPr lang="tr-TR" altLang="tr-TR" sz="2800" dirty="0"/>
              <a:t>2</a:t>
            </a:r>
            <a:r>
              <a:rPr lang="en-US" altLang="tr-TR" sz="2800" dirty="0"/>
              <a:t> (</a:t>
            </a:r>
            <a:r>
              <a:rPr lang="en-US" altLang="tr-TR" sz="2800" dirty="0" err="1"/>
              <a:t>con’t</a:t>
            </a:r>
            <a:r>
              <a:rPr lang="en-US" altLang="tr-TR" sz="2800" dirty="0"/>
              <a:t>)</a:t>
            </a:r>
          </a:p>
        </p:txBody>
      </p:sp>
      <p:graphicFrame>
        <p:nvGraphicFramePr>
          <p:cNvPr id="5" name="Content Placeholder 4"/>
          <p:cNvGraphicFramePr>
            <a:graphicFrameLocks noChangeAspect="1"/>
          </p:cNvGraphicFramePr>
          <p:nvPr>
            <p:extLst>
              <p:ext uri="{D42A27DB-BD31-4B8C-83A1-F6EECF244321}">
                <p14:modId xmlns:p14="http://schemas.microsoft.com/office/powerpoint/2010/main" val="738236177"/>
              </p:ext>
            </p:extLst>
          </p:nvPr>
        </p:nvGraphicFramePr>
        <p:xfrm>
          <a:off x="4549180" y="3955731"/>
          <a:ext cx="3184202" cy="1332801"/>
        </p:xfrm>
        <a:graphic>
          <a:graphicData uri="http://schemas.openxmlformats.org/presentationml/2006/ole">
            <mc:AlternateContent xmlns:mc="http://schemas.openxmlformats.org/markup-compatibility/2006">
              <mc:Choice xmlns:v="urn:schemas-microsoft-com:vml" Requires="v">
                <p:oleObj spid="_x0000_s24841" name="Equation" r:id="rId5" imgW="1638000" imgH="685800" progId="Equation.3">
                  <p:embed/>
                </p:oleObj>
              </mc:Choice>
              <mc:Fallback>
                <p:oleObj name="Equation" r:id="rId5" imgW="1638000" imgH="685800" progId="Equation.3">
                  <p:embed/>
                  <p:pic>
                    <p:nvPicPr>
                      <p:cNvPr id="5122" name="Content Placeholder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180" y="3955731"/>
                        <a:ext cx="3184202" cy="1332801"/>
                      </a:xfrm>
                      <a:prstGeom prst="rect">
                        <a:avLst/>
                      </a:prstGeom>
                      <a:noFill/>
                      <a:ln>
                        <a:noFill/>
                      </a:ln>
                      <a:effectLst/>
                      <a:extLst/>
                    </p:spPr>
                  </p:pic>
                </p:oleObj>
              </mc:Fallback>
            </mc:AlternateContent>
          </a:graphicData>
        </a:graphic>
      </p:graphicFrame>
      <p:sp>
        <p:nvSpPr>
          <p:cNvPr id="6" name="Content Placeholder 5"/>
          <p:cNvSpPr txBox="1">
            <a:spLocks/>
          </p:cNvSpPr>
          <p:nvPr/>
        </p:nvSpPr>
        <p:spPr>
          <a:xfrm>
            <a:off x="323528" y="3955731"/>
            <a:ext cx="3754760" cy="14687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Comic Sans MS" panose="030F0702030302020204" pitchFamily="66"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Comic Sans MS" panose="030F0702030302020204" pitchFamily="66"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pPr>
            <a:r>
              <a:rPr lang="en-US" altLang="tr-TR" sz="2000" dirty="0"/>
              <a:t>I1 is leaving the node.</a:t>
            </a:r>
          </a:p>
          <a:p>
            <a:pPr fontAlgn="auto">
              <a:spcAft>
                <a:spcPts val="0"/>
              </a:spcAft>
            </a:pPr>
            <a:r>
              <a:rPr lang="en-US" altLang="tr-TR" sz="2000" dirty="0"/>
              <a:t>I2 is entering the node.</a:t>
            </a:r>
          </a:p>
          <a:p>
            <a:pPr fontAlgn="auto">
              <a:spcAft>
                <a:spcPts val="0"/>
              </a:spcAft>
            </a:pPr>
            <a:r>
              <a:rPr lang="en-US" altLang="tr-TR" sz="2000" dirty="0"/>
              <a:t>I3 is entering the node.</a:t>
            </a:r>
          </a:p>
          <a:p>
            <a:pPr fontAlgn="auto">
              <a:spcAft>
                <a:spcPts val="0"/>
              </a:spcAft>
            </a:pPr>
            <a:r>
              <a:rPr lang="en-US" altLang="tr-TR" sz="2000" dirty="0"/>
              <a:t>I is entering the node.</a:t>
            </a:r>
          </a:p>
        </p:txBody>
      </p:sp>
      <p:graphicFrame>
        <p:nvGraphicFramePr>
          <p:cNvPr id="7" name="Object 3"/>
          <p:cNvGraphicFramePr>
            <a:graphicFrameLocks noChangeAspect="1"/>
          </p:cNvGraphicFramePr>
          <p:nvPr>
            <p:extLst>
              <p:ext uri="{D42A27DB-BD31-4B8C-83A1-F6EECF244321}">
                <p14:modId xmlns:p14="http://schemas.microsoft.com/office/powerpoint/2010/main" val="1596732692"/>
              </p:ext>
            </p:extLst>
          </p:nvPr>
        </p:nvGraphicFramePr>
        <p:xfrm>
          <a:off x="4572000" y="5389961"/>
          <a:ext cx="3888432" cy="1256551"/>
        </p:xfrm>
        <a:graphic>
          <a:graphicData uri="http://schemas.openxmlformats.org/presentationml/2006/ole">
            <mc:AlternateContent xmlns:mc="http://schemas.openxmlformats.org/markup-compatibility/2006">
              <mc:Choice xmlns:v="urn:schemas-microsoft-com:vml" Requires="v">
                <p:oleObj spid="_x0000_s24842" name="Equation" r:id="rId7" imgW="2082600" imgH="672840" progId="Equation.3">
                  <p:embed/>
                </p:oleObj>
              </mc:Choice>
              <mc:Fallback>
                <p:oleObj name="Equation" r:id="rId7" imgW="2082600" imgH="672840" progId="Equation.3">
                  <p:embed/>
                  <p:pic>
                    <p:nvPicPr>
                      <p:cNvPr id="6146"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5389961"/>
                        <a:ext cx="3888432" cy="1256551"/>
                      </a:xfrm>
                      <a:prstGeom prst="rect">
                        <a:avLst/>
                      </a:prstGeom>
                      <a:noFill/>
                      <a:ln>
                        <a:noFill/>
                      </a:ln>
                      <a:effectLst/>
                      <a:extLst/>
                    </p:spPr>
                  </p:pic>
                </p:oleObj>
              </mc:Fallback>
            </mc:AlternateContent>
          </a:graphicData>
        </a:graphic>
      </p:graphicFrame>
    </p:spTree>
    <p:custDataLst>
      <p:tags r:id="rId2"/>
    </p:custDataLst>
    <p:extLst>
      <p:ext uri="{BB962C8B-B14F-4D97-AF65-F5344CB8AC3E}">
        <p14:creationId xmlns:p14="http://schemas.microsoft.com/office/powerpoint/2010/main" val="2610500709"/>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Content Placeholder 2"/>
          <p:cNvSpPr>
            <a:spLocks noGrp="1"/>
          </p:cNvSpPr>
          <p:nvPr>
            <p:ph idx="1"/>
          </p:nvPr>
        </p:nvSpPr>
        <p:spPr>
          <a:xfrm>
            <a:off x="319708" y="908720"/>
            <a:ext cx="8229600" cy="1108720"/>
          </a:xfrm>
        </p:spPr>
        <p:txBody>
          <a:bodyPr>
            <a:normAutofit/>
          </a:bodyPr>
          <a:lstStyle/>
          <a:p>
            <a:pPr eaLnBrk="1" hangingPunct="1"/>
            <a:r>
              <a:rPr lang="en-US" altLang="tr-TR" sz="2000" dirty="0"/>
              <a:t>Find the voltage across R1.  Note that the polarity of the voltage has been assigned in the circuit schematic. </a:t>
            </a:r>
          </a:p>
          <a:p>
            <a:pPr lvl="1" eaLnBrk="1" hangingPunct="1">
              <a:buNone/>
            </a:pPr>
            <a:r>
              <a:rPr lang="en-US" altLang="tr-TR" sz="2000" dirty="0"/>
              <a:t>First, define a loop that include R1.</a:t>
            </a:r>
          </a:p>
        </p:txBody>
      </p:sp>
      <p:sp>
        <p:nvSpPr>
          <p:cNvPr id="21506" name="Title 1"/>
          <p:cNvSpPr>
            <a:spLocks noGrp="1"/>
          </p:cNvSpPr>
          <p:nvPr>
            <p:ph type="title"/>
          </p:nvPr>
        </p:nvSpPr>
        <p:spPr/>
        <p:txBody>
          <a:bodyPr>
            <a:normAutofit/>
          </a:bodyPr>
          <a:lstStyle/>
          <a:p>
            <a:pPr algn="l" eaLnBrk="1" hangingPunct="1"/>
            <a:r>
              <a:rPr lang="en-US" altLang="tr-TR" sz="2800" dirty="0"/>
              <a:t>Example </a:t>
            </a:r>
            <a:r>
              <a:rPr lang="tr-TR" altLang="tr-TR" sz="2800" dirty="0"/>
              <a:t>3</a:t>
            </a:r>
            <a:endParaRPr lang="en-US" altLang="tr-TR" sz="2800" dirty="0"/>
          </a:p>
        </p:txBody>
      </p:sp>
      <p:grpSp>
        <p:nvGrpSpPr>
          <p:cNvPr id="3" name="Group 2"/>
          <p:cNvGrpSpPr/>
          <p:nvPr/>
        </p:nvGrpSpPr>
        <p:grpSpPr>
          <a:xfrm>
            <a:off x="1331640" y="1997100"/>
            <a:ext cx="5834558" cy="2554470"/>
            <a:chOff x="1043608" y="3068960"/>
            <a:chExt cx="7505700" cy="3286125"/>
          </a:xfrm>
        </p:grpSpPr>
        <p:pic>
          <p:nvPicPr>
            <p:cNvPr id="2150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068960"/>
              <a:ext cx="75057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p:cNvSpPr/>
            <p:nvPr/>
          </p:nvSpPr>
          <p:spPr>
            <a:xfrm>
              <a:off x="1763688" y="4797152"/>
              <a:ext cx="504056" cy="3600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1"/>
    </p:custDataLst>
    <p:extLst>
      <p:ext uri="{BB962C8B-B14F-4D97-AF65-F5344CB8AC3E}">
        <p14:creationId xmlns:p14="http://schemas.microsoft.com/office/powerpoint/2010/main" val="4034050338"/>
      </p:ext>
    </p:extLst>
  </p:cSld>
  <p:clrMapOvr>
    <a:masterClrMapping/>
  </p:clrMapOvr>
  <p:transition>
    <p:plus/>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Content Placeholder 2"/>
          <p:cNvSpPr>
            <a:spLocks noGrp="1"/>
          </p:cNvSpPr>
          <p:nvPr>
            <p:ph idx="1"/>
          </p:nvPr>
        </p:nvSpPr>
        <p:spPr/>
        <p:txBody>
          <a:bodyPr>
            <a:normAutofit/>
          </a:bodyPr>
          <a:lstStyle/>
          <a:p>
            <a:pPr indent="0" eaLnBrk="1" hangingPunct="1"/>
            <a:r>
              <a:rPr lang="en-US" altLang="tr-TR" sz="2200" dirty="0"/>
              <a:t>There are three possible loops in this circuit</a:t>
            </a:r>
            <a:r>
              <a:rPr lang="tr-TR" altLang="tr-TR" sz="2200" dirty="0"/>
              <a:t>. O</a:t>
            </a:r>
            <a:r>
              <a:rPr lang="en-US" altLang="tr-TR" sz="2200" dirty="0" err="1"/>
              <a:t>nly</a:t>
            </a:r>
            <a:r>
              <a:rPr lang="en-US" altLang="tr-TR" sz="2200" dirty="0"/>
              <a:t> two </a:t>
            </a:r>
            <a:r>
              <a:rPr lang="tr-TR" altLang="tr-TR" sz="2200" dirty="0"/>
              <a:t>of </a:t>
            </a:r>
            <a:r>
              <a:rPr lang="tr-TR" altLang="tr-TR" sz="2200" dirty="0" err="1"/>
              <a:t>them</a:t>
            </a:r>
            <a:r>
              <a:rPr lang="tr-TR" altLang="tr-TR" sz="2200" dirty="0"/>
              <a:t> </a:t>
            </a:r>
            <a:r>
              <a:rPr lang="en-US" altLang="tr-TR" sz="2200" dirty="0"/>
              <a:t>include R</a:t>
            </a:r>
            <a:r>
              <a:rPr lang="en-US" altLang="tr-TR" sz="2200" baseline="-25000" dirty="0"/>
              <a:t>1</a:t>
            </a:r>
            <a:r>
              <a:rPr lang="en-US" altLang="tr-TR" sz="2200" dirty="0"/>
              <a:t>.</a:t>
            </a:r>
            <a:r>
              <a:rPr lang="tr-TR" altLang="tr-TR" sz="2200" dirty="0"/>
              <a:t> </a:t>
            </a:r>
            <a:r>
              <a:rPr lang="en-US" altLang="tr-TR" sz="2200" dirty="0"/>
              <a:t>Either loop may be used to determine V</a:t>
            </a:r>
            <a:r>
              <a:rPr lang="en-US" altLang="tr-TR" sz="2200" baseline="-25000" dirty="0"/>
              <a:t>R1</a:t>
            </a:r>
            <a:r>
              <a:rPr lang="en-US" altLang="tr-TR" sz="2200" dirty="0"/>
              <a:t>.</a:t>
            </a:r>
          </a:p>
        </p:txBody>
      </p:sp>
      <p:sp>
        <p:nvSpPr>
          <p:cNvPr id="22530" name="Title 1"/>
          <p:cNvSpPr>
            <a:spLocks noGrp="1"/>
          </p:cNvSpPr>
          <p:nvPr>
            <p:ph type="title"/>
          </p:nvPr>
        </p:nvSpPr>
        <p:spPr/>
        <p:txBody>
          <a:bodyPr>
            <a:normAutofit/>
          </a:bodyPr>
          <a:lstStyle/>
          <a:p>
            <a:pPr algn="l" eaLnBrk="1" hangingPunct="1"/>
            <a:r>
              <a:rPr lang="en-US" altLang="tr-TR" sz="2800" dirty="0"/>
              <a:t>Example </a:t>
            </a:r>
            <a:r>
              <a:rPr lang="tr-TR" altLang="tr-TR" sz="2800" dirty="0"/>
              <a:t>3</a:t>
            </a:r>
            <a:r>
              <a:rPr lang="en-US" altLang="tr-TR" sz="2800" dirty="0"/>
              <a:t> (</a:t>
            </a:r>
            <a:r>
              <a:rPr lang="en-US" altLang="tr-TR" sz="2800" dirty="0" err="1"/>
              <a:t>con’t</a:t>
            </a:r>
            <a:r>
              <a:rPr lang="en-US" altLang="tr-TR" sz="2800" dirty="0"/>
              <a:t>)</a:t>
            </a:r>
          </a:p>
        </p:txBody>
      </p:sp>
      <p:grpSp>
        <p:nvGrpSpPr>
          <p:cNvPr id="2" name="Group 1"/>
          <p:cNvGrpSpPr/>
          <p:nvPr/>
        </p:nvGrpSpPr>
        <p:grpSpPr>
          <a:xfrm>
            <a:off x="755576" y="2132856"/>
            <a:ext cx="6696744" cy="2880320"/>
            <a:chOff x="755576" y="2951187"/>
            <a:chExt cx="7772400" cy="3342968"/>
          </a:xfrm>
        </p:grpSpPr>
        <p:pic>
          <p:nvPicPr>
            <p:cNvPr id="2253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276" y="2951187"/>
              <a:ext cx="75057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5327576" y="4103712"/>
              <a:ext cx="1600200" cy="16002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Oval 5"/>
            <p:cNvSpPr/>
            <p:nvPr/>
          </p:nvSpPr>
          <p:spPr>
            <a:xfrm>
              <a:off x="2736776" y="4179912"/>
              <a:ext cx="1524000" cy="16002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Oval 6"/>
            <p:cNvSpPr/>
            <p:nvPr/>
          </p:nvSpPr>
          <p:spPr>
            <a:xfrm>
              <a:off x="755576" y="3452948"/>
              <a:ext cx="7772400" cy="28412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p:cNvSpPr/>
            <p:nvPr/>
          </p:nvSpPr>
          <p:spPr>
            <a:xfrm>
              <a:off x="1691680" y="4723792"/>
              <a:ext cx="504056" cy="3600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1"/>
    </p:custDataLst>
    <p:extLst>
      <p:ext uri="{BB962C8B-B14F-4D97-AF65-F5344CB8AC3E}">
        <p14:creationId xmlns:p14="http://schemas.microsoft.com/office/powerpoint/2010/main" val="3048927765"/>
      </p:ext>
    </p:extLst>
  </p:cSld>
  <p:clrMapOvr>
    <a:masterClrMapping/>
  </p:clrMapOvr>
  <p:transition>
    <p:plus/>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t>Law of Electric Charges</a:t>
            </a:r>
          </a:p>
        </p:txBody>
      </p:sp>
      <p:sp>
        <p:nvSpPr>
          <p:cNvPr id="5123" name="Rectangle 3"/>
          <p:cNvSpPr>
            <a:spLocks noGrp="1" noChangeArrowheads="1"/>
          </p:cNvSpPr>
          <p:nvPr>
            <p:ph type="body" idx="1"/>
          </p:nvPr>
        </p:nvSpPr>
        <p:spPr>
          <a:xfrm>
            <a:off x="539552" y="1340768"/>
            <a:ext cx="5106987" cy="3168352"/>
          </a:xfrm>
        </p:spPr>
        <p:txBody>
          <a:bodyPr>
            <a:normAutofit/>
          </a:bodyPr>
          <a:lstStyle/>
          <a:p>
            <a:pPr eaLnBrk="1" hangingPunct="1">
              <a:lnSpc>
                <a:spcPct val="150000"/>
              </a:lnSpc>
            </a:pPr>
            <a:r>
              <a:rPr lang="en-US" sz="2000" dirty="0"/>
              <a:t>The law of electric charges states </a:t>
            </a:r>
            <a:r>
              <a:rPr lang="en-US" sz="2000" dirty="0">
                <a:solidFill>
                  <a:srgbClr val="FF0000"/>
                </a:solidFill>
              </a:rPr>
              <a:t>that like charges repel</a:t>
            </a:r>
            <a:r>
              <a:rPr lang="en-US" sz="2000" dirty="0"/>
              <a:t>, and </a:t>
            </a:r>
            <a:r>
              <a:rPr lang="en-US" sz="2000" dirty="0">
                <a:solidFill>
                  <a:srgbClr val="0000FF"/>
                </a:solidFill>
              </a:rPr>
              <a:t>opposite charges attract.</a:t>
            </a:r>
          </a:p>
          <a:p>
            <a:pPr eaLnBrk="1" hangingPunct="1">
              <a:lnSpc>
                <a:spcPct val="150000"/>
              </a:lnSpc>
            </a:pPr>
            <a:r>
              <a:rPr lang="en-US" sz="2000" dirty="0">
                <a:solidFill>
                  <a:srgbClr val="00FF00"/>
                </a:solidFill>
              </a:rPr>
              <a:t>P</a:t>
            </a:r>
            <a:r>
              <a:rPr lang="en-US" sz="2000" dirty="0"/>
              <a:t>rotons are </a:t>
            </a:r>
            <a:r>
              <a:rPr lang="en-US" sz="2000" dirty="0">
                <a:solidFill>
                  <a:srgbClr val="00FF00"/>
                </a:solidFill>
              </a:rPr>
              <a:t>p</a:t>
            </a:r>
            <a:r>
              <a:rPr lang="en-US" sz="2000" dirty="0"/>
              <a:t>ositively charged and </a:t>
            </a:r>
            <a:r>
              <a:rPr lang="en-US" sz="2000" dirty="0">
                <a:solidFill>
                  <a:srgbClr val="00FF00"/>
                </a:solidFill>
              </a:rPr>
              <a:t>e</a:t>
            </a:r>
            <a:r>
              <a:rPr lang="en-US" sz="2000" dirty="0"/>
              <a:t>l</a:t>
            </a:r>
            <a:r>
              <a:rPr lang="en-US" sz="2000" dirty="0">
                <a:solidFill>
                  <a:srgbClr val="00FF00"/>
                </a:solidFill>
              </a:rPr>
              <a:t>e</a:t>
            </a:r>
            <a:r>
              <a:rPr lang="en-US" sz="2000" dirty="0"/>
              <a:t>ctrons are n</a:t>
            </a:r>
            <a:r>
              <a:rPr lang="en-US" sz="2000" dirty="0">
                <a:solidFill>
                  <a:srgbClr val="00FF00"/>
                </a:solidFill>
              </a:rPr>
              <a:t>e</a:t>
            </a:r>
            <a:r>
              <a:rPr lang="en-US" sz="2000" dirty="0"/>
              <a:t>gativ</a:t>
            </a:r>
            <a:r>
              <a:rPr lang="en-US" sz="2000" dirty="0">
                <a:solidFill>
                  <a:srgbClr val="00FF00"/>
                </a:solidFill>
              </a:rPr>
              <a:t>e</a:t>
            </a:r>
            <a:r>
              <a:rPr lang="en-US" sz="2000" dirty="0"/>
              <a:t>ly charged, so they are attracted to each other. </a:t>
            </a:r>
          </a:p>
        </p:txBody>
      </p:sp>
      <p:pic>
        <p:nvPicPr>
          <p:cNvPr id="5124" name="Picture 6" descr="http://t1.gstatic.com/images?q=tbn:ANd9GcTH1K09SFX3hwEbWsRF-Ie4yxZ4T9QW-fwkXc-Heid5iZloUd_UwP5rzv91Iw"/>
          <p:cNvPicPr>
            <a:picLocks noChangeAspect="1" noChangeArrowheads="1"/>
          </p:cNvPicPr>
          <p:nvPr/>
        </p:nvPicPr>
        <p:blipFill>
          <a:blip r:embed="rId2" cstate="print"/>
          <a:srcRect/>
          <a:stretch>
            <a:fillRect/>
          </a:stretch>
        </p:blipFill>
        <p:spPr bwMode="auto">
          <a:xfrm>
            <a:off x="5796136" y="1436662"/>
            <a:ext cx="2657475" cy="2976563"/>
          </a:xfrm>
          <a:prstGeom prst="rect">
            <a:avLst/>
          </a:prstGeom>
          <a:noFill/>
          <a:ln w="9525">
            <a:noFill/>
            <a:miter lim="800000"/>
            <a:headEnd/>
            <a:tailEnd/>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4687389"/>
            <a:ext cx="3168352" cy="1548860"/>
          </a:xfrm>
          <a:prstGeom prst="rect">
            <a:avLst/>
          </a:prstGeom>
        </p:spPr>
      </p:pic>
      <p:sp>
        <p:nvSpPr>
          <p:cNvPr id="6" name="Rectangle 5"/>
          <p:cNvSpPr/>
          <p:nvPr/>
        </p:nvSpPr>
        <p:spPr>
          <a:xfrm>
            <a:off x="3707904" y="4730659"/>
            <a:ext cx="5112568" cy="1462320"/>
          </a:xfrm>
          <a:prstGeom prst="rect">
            <a:avLst/>
          </a:prstGeom>
        </p:spPr>
        <p:txBody>
          <a:bodyPr vert="horz" lIns="91440" tIns="45720" rIns="91440" bIns="45720" rtlCol="0">
            <a:normAutofit fontScale="92500" lnSpcReduction="10000"/>
          </a:bodyPr>
          <a:lstStyle/>
          <a:p>
            <a:pPr eaLnBrk="0" hangingPunct="0">
              <a:buFont typeface="Arial" panose="020B0604020202020204" pitchFamily="34" charset="0"/>
              <a:buNone/>
            </a:pPr>
            <a:r>
              <a:rPr lang="en-US" sz="2000" dirty="0">
                <a:solidFill>
                  <a:srgbClr val="333333"/>
                </a:solidFill>
                <a:latin typeface="Comic Sans MS" panose="030F0702030302020204" pitchFamily="66" charset="0"/>
              </a:rPr>
              <a:t>A negative charge has an inward </a:t>
            </a:r>
            <a:r>
              <a:rPr lang="en-US" sz="2000" b="1" dirty="0">
                <a:solidFill>
                  <a:srgbClr val="333333"/>
                </a:solidFill>
                <a:latin typeface="Comic Sans MS" panose="030F0702030302020204" pitchFamily="66" charset="0"/>
              </a:rPr>
              <a:t>electric field</a:t>
            </a:r>
            <a:r>
              <a:rPr lang="en-US" sz="2000" dirty="0">
                <a:solidFill>
                  <a:srgbClr val="333333"/>
                </a:solidFill>
                <a:latin typeface="Comic Sans MS" panose="030F0702030302020204" pitchFamily="66" charset="0"/>
              </a:rPr>
              <a:t> because it attracts positive charges. </a:t>
            </a:r>
            <a:endParaRPr lang="tr-TR" sz="2000" dirty="0">
              <a:solidFill>
                <a:srgbClr val="333333"/>
              </a:solidFill>
              <a:latin typeface="Comic Sans MS" panose="030F0702030302020204" pitchFamily="66" charset="0"/>
            </a:endParaRPr>
          </a:p>
          <a:p>
            <a:pPr eaLnBrk="0" hangingPunct="0">
              <a:buFont typeface="Arial" panose="020B0604020202020204" pitchFamily="34" charset="0"/>
              <a:buNone/>
            </a:pPr>
            <a:endParaRPr lang="tr-TR" sz="2000" dirty="0">
              <a:solidFill>
                <a:srgbClr val="333333"/>
              </a:solidFill>
              <a:latin typeface="Comic Sans MS" panose="030F0702030302020204" pitchFamily="66" charset="0"/>
            </a:endParaRPr>
          </a:p>
          <a:p>
            <a:pPr eaLnBrk="0" hangingPunct="0">
              <a:buFont typeface="Arial" panose="020B0604020202020204" pitchFamily="34" charset="0"/>
              <a:buNone/>
            </a:pPr>
            <a:r>
              <a:rPr lang="en-US" sz="2000" dirty="0">
                <a:solidFill>
                  <a:srgbClr val="333333"/>
                </a:solidFill>
                <a:latin typeface="Comic Sans MS" panose="030F0702030302020204" pitchFamily="66" charset="0"/>
              </a:rPr>
              <a:t>The positive charge has an outward electric field, pushing away like charges.</a:t>
            </a:r>
          </a:p>
        </p:txBody>
      </p:sp>
    </p:spTree>
    <p:extLst>
      <p:ext uri="{BB962C8B-B14F-4D97-AF65-F5344CB8AC3E}">
        <p14:creationId xmlns:p14="http://schemas.microsoft.com/office/powerpoint/2010/main" val="2177211005"/>
      </p:ext>
    </p:extLst>
  </p:cSld>
  <p:clrMapOvr>
    <a:masterClrMapping/>
  </p:clrMapOvr>
  <p:transition>
    <p:plus/>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Content Placeholder 2"/>
          <p:cNvSpPr>
            <a:spLocks noGrp="1"/>
          </p:cNvSpPr>
          <p:nvPr>
            <p:ph idx="1"/>
          </p:nvPr>
        </p:nvSpPr>
        <p:spPr>
          <a:xfrm>
            <a:off x="457200" y="1195425"/>
            <a:ext cx="8229600" cy="505383"/>
          </a:xfrm>
        </p:spPr>
        <p:txBody>
          <a:bodyPr>
            <a:normAutofit/>
          </a:bodyPr>
          <a:lstStyle/>
          <a:p>
            <a:pPr indent="0" eaLnBrk="1" hangingPunct="1"/>
            <a:r>
              <a:rPr lang="en-US" altLang="tr-TR" sz="2200" dirty="0"/>
              <a:t>If the outer loop is used</a:t>
            </a:r>
            <a:r>
              <a:rPr lang="tr-TR" altLang="tr-TR" sz="2200" dirty="0"/>
              <a:t>, f</a:t>
            </a:r>
            <a:r>
              <a:rPr lang="en-US" altLang="tr-TR" sz="2200" dirty="0" err="1"/>
              <a:t>ollow</a:t>
            </a:r>
            <a:r>
              <a:rPr lang="en-US" altLang="tr-TR" sz="2200" dirty="0"/>
              <a:t> the loop clockwise.</a:t>
            </a:r>
          </a:p>
        </p:txBody>
      </p:sp>
      <p:sp>
        <p:nvSpPr>
          <p:cNvPr id="23554" name="Title 1"/>
          <p:cNvSpPr>
            <a:spLocks noGrp="1"/>
          </p:cNvSpPr>
          <p:nvPr>
            <p:ph type="title"/>
          </p:nvPr>
        </p:nvSpPr>
        <p:spPr>
          <a:xfrm>
            <a:off x="457200" y="260648"/>
            <a:ext cx="8229600" cy="1143000"/>
          </a:xfrm>
        </p:spPr>
        <p:txBody>
          <a:bodyPr>
            <a:normAutofit/>
          </a:bodyPr>
          <a:lstStyle/>
          <a:p>
            <a:pPr algn="l" eaLnBrk="1" hangingPunct="1"/>
            <a:r>
              <a:rPr lang="en-US" altLang="tr-TR" sz="2800" dirty="0"/>
              <a:t>Example </a:t>
            </a:r>
            <a:r>
              <a:rPr lang="tr-TR" altLang="tr-TR" sz="2800" dirty="0"/>
              <a:t>3</a:t>
            </a:r>
            <a:r>
              <a:rPr lang="en-US" altLang="tr-TR" sz="2800" dirty="0"/>
              <a:t> (</a:t>
            </a:r>
            <a:r>
              <a:rPr lang="en-US" altLang="tr-TR" sz="2800" dirty="0" err="1"/>
              <a:t>con’t</a:t>
            </a:r>
            <a:r>
              <a:rPr lang="en-US" altLang="tr-TR" sz="2800" dirty="0"/>
              <a:t>)</a:t>
            </a:r>
          </a:p>
        </p:txBody>
      </p:sp>
      <p:grpSp>
        <p:nvGrpSpPr>
          <p:cNvPr id="8" name="Group 7"/>
          <p:cNvGrpSpPr/>
          <p:nvPr/>
        </p:nvGrpSpPr>
        <p:grpSpPr>
          <a:xfrm>
            <a:off x="899592" y="1705496"/>
            <a:ext cx="5819227" cy="2459915"/>
            <a:chOff x="1115616" y="2708920"/>
            <a:chExt cx="6192688" cy="2617785"/>
          </a:xfrm>
        </p:grpSpPr>
        <p:grpSp>
          <p:nvGrpSpPr>
            <p:cNvPr id="9" name="Group 8"/>
            <p:cNvGrpSpPr/>
            <p:nvPr/>
          </p:nvGrpSpPr>
          <p:grpSpPr>
            <a:xfrm>
              <a:off x="1115616" y="2708920"/>
              <a:ext cx="6192688" cy="2617785"/>
              <a:chOff x="1259632" y="3861048"/>
              <a:chExt cx="6707187" cy="2835275"/>
            </a:xfrm>
          </p:grpSpPr>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819" y="3861048"/>
                <a:ext cx="64770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p:cNvSpPr/>
              <p:nvPr/>
            </p:nvSpPr>
            <p:spPr>
              <a:xfrm>
                <a:off x="1259632" y="4222998"/>
                <a:ext cx="6707187" cy="2473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p:cNvSpPr/>
              <p:nvPr/>
            </p:nvSpPr>
            <p:spPr>
              <a:xfrm>
                <a:off x="2051720" y="5301208"/>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cxnSp>
          <p:nvCxnSpPr>
            <p:cNvPr id="10" name="Straight Arrow Connector 9"/>
            <p:cNvCxnSpPr/>
            <p:nvPr/>
          </p:nvCxnSpPr>
          <p:spPr>
            <a:xfrm rot="-2340000" flipH="1" flipV="1">
              <a:off x="1924370" y="4903200"/>
              <a:ext cx="72000" cy="1300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55478249"/>
      </p:ext>
    </p:extLst>
  </p:cSld>
  <p:clrMapOvr>
    <a:masterClrMapping/>
  </p:clrMapOvr>
  <p:transition>
    <p:plus/>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861" y="918611"/>
            <a:ext cx="8229600" cy="2155378"/>
          </a:xfrm>
        </p:spPr>
        <p:txBody>
          <a:bodyPr>
            <a:normAutofit/>
          </a:bodyPr>
          <a:lstStyle/>
          <a:p>
            <a:pPr marL="274320" lvl="2" indent="-274320" eaLnBrk="1" fontAlgn="auto" hangingPunct="1">
              <a:spcAft>
                <a:spcPts val="0"/>
              </a:spcAft>
              <a:buClr>
                <a:schemeClr val="accent3"/>
              </a:buClr>
              <a:buSzPct val="95000"/>
              <a:buFont typeface="Wingdings 2"/>
              <a:buChar char=""/>
              <a:defRPr/>
            </a:pPr>
            <a:r>
              <a:rPr lang="en-US" sz="2000" dirty="0"/>
              <a:t>The 5V drop across V1 is a voltage rise.</a:t>
            </a:r>
          </a:p>
          <a:p>
            <a:pPr marL="274320" lvl="2" indent="-274320" eaLnBrk="1" fontAlgn="auto" hangingPunct="1">
              <a:spcAft>
                <a:spcPts val="0"/>
              </a:spcAft>
              <a:buClr>
                <a:schemeClr val="accent3"/>
              </a:buClr>
              <a:buSzPct val="95000"/>
              <a:buFont typeface="Wingdings 2"/>
              <a:buChar char=""/>
              <a:defRPr/>
            </a:pPr>
            <a:r>
              <a:rPr lang="en-US" sz="2000" dirty="0"/>
              <a:t>V</a:t>
            </a:r>
            <a:r>
              <a:rPr lang="en-US" sz="2000" baseline="-25000" dirty="0"/>
              <a:t>R1</a:t>
            </a:r>
            <a:r>
              <a:rPr lang="en-US" sz="2000" dirty="0"/>
              <a:t> should be treated as a voltage rise.</a:t>
            </a:r>
          </a:p>
          <a:p>
            <a:pPr marL="274320" lvl="2" indent="-274320" eaLnBrk="1" fontAlgn="auto" hangingPunct="1">
              <a:spcAft>
                <a:spcPts val="0"/>
              </a:spcAft>
              <a:buClr>
                <a:schemeClr val="accent3"/>
              </a:buClr>
              <a:buSzPct val="95000"/>
              <a:buFont typeface="Wingdings 2"/>
              <a:buChar char=""/>
              <a:defRPr/>
            </a:pPr>
            <a:r>
              <a:rPr lang="en-US" sz="2000" dirty="0"/>
              <a:t>The loop enters on the positive side of the </a:t>
            </a:r>
            <a:r>
              <a:rPr lang="tr-TR" sz="2000" dirty="0"/>
              <a:t>CURRENT </a:t>
            </a:r>
            <a:r>
              <a:rPr lang="tr-TR" sz="2000" dirty="0" err="1"/>
              <a:t>source</a:t>
            </a:r>
            <a:r>
              <a:rPr lang="tr-TR" sz="2000" dirty="0"/>
              <a:t> </a:t>
            </a:r>
            <a:r>
              <a:rPr lang="en-US" sz="2000" dirty="0"/>
              <a:t>and exits out the negative side.  This is a voltage drop as the voltage becomes less positive as you move through the component.</a:t>
            </a:r>
          </a:p>
          <a:p>
            <a:pPr marL="274320" lvl="2" indent="-274320" eaLnBrk="1" fontAlgn="auto" hangingPunct="1">
              <a:spcAft>
                <a:spcPts val="0"/>
              </a:spcAft>
              <a:buClr>
                <a:schemeClr val="accent3"/>
              </a:buClr>
              <a:buSzPct val="95000"/>
              <a:buFont typeface="Wingdings 2"/>
              <a:buNone/>
              <a:defRPr/>
            </a:pPr>
            <a:endParaRPr lang="en-US" sz="2000" dirty="0"/>
          </a:p>
        </p:txBody>
      </p:sp>
      <p:sp>
        <p:nvSpPr>
          <p:cNvPr id="24578" name="Title 1"/>
          <p:cNvSpPr>
            <a:spLocks noGrp="1"/>
          </p:cNvSpPr>
          <p:nvPr>
            <p:ph type="title"/>
          </p:nvPr>
        </p:nvSpPr>
        <p:spPr>
          <a:xfrm>
            <a:off x="457200" y="274638"/>
            <a:ext cx="3106688" cy="648000"/>
          </a:xfrm>
        </p:spPr>
        <p:txBody>
          <a:bodyPr>
            <a:normAutofit/>
          </a:bodyPr>
          <a:lstStyle/>
          <a:p>
            <a:pPr algn="l" eaLnBrk="1" hangingPunct="1"/>
            <a:r>
              <a:rPr lang="en-US" altLang="tr-TR" sz="2800" dirty="0"/>
              <a:t>Example </a:t>
            </a:r>
            <a:r>
              <a:rPr lang="tr-TR" altLang="tr-TR" sz="2800" dirty="0"/>
              <a:t>3</a:t>
            </a:r>
            <a:r>
              <a:rPr lang="en-US" altLang="tr-TR" sz="2800" dirty="0"/>
              <a:t> (</a:t>
            </a:r>
            <a:r>
              <a:rPr lang="en-US" altLang="tr-TR" sz="2800" dirty="0" err="1"/>
              <a:t>con’t</a:t>
            </a:r>
            <a:r>
              <a:rPr lang="en-US" altLang="tr-TR" sz="2800" dirty="0"/>
              <a:t>)</a:t>
            </a:r>
          </a:p>
        </p:txBody>
      </p:sp>
      <p:sp>
        <p:nvSpPr>
          <p:cNvPr id="7" name="Rectangle 6"/>
          <p:cNvSpPr/>
          <p:nvPr/>
        </p:nvSpPr>
        <p:spPr>
          <a:xfrm>
            <a:off x="3665818" y="445439"/>
            <a:ext cx="4919712" cy="400110"/>
          </a:xfrm>
          <a:prstGeom prst="rect">
            <a:avLst/>
          </a:prstGeom>
        </p:spPr>
        <p:txBody>
          <a:bodyPr wrap="square">
            <a:spAutoFit/>
          </a:bodyPr>
          <a:lstStyle/>
          <a:p>
            <a:pPr marL="0" lvl="2" fontAlgn="auto">
              <a:spcBef>
                <a:spcPct val="20000"/>
              </a:spcBef>
              <a:spcAft>
                <a:spcPts val="0"/>
              </a:spcAft>
              <a:buClr>
                <a:srgbClr val="9BBB59"/>
              </a:buClr>
              <a:buSzPct val="95000"/>
              <a:defRPr/>
            </a:pPr>
            <a:r>
              <a:rPr lang="en-US" sz="2000" i="1" dirty="0">
                <a:solidFill>
                  <a:prstClr val="black"/>
                </a:solidFill>
                <a:effectLst>
                  <a:outerShdw blurRad="38100" dist="38100" dir="2700000" algn="tl">
                    <a:srgbClr val="000000">
                      <a:alpha val="43137"/>
                    </a:srgbClr>
                  </a:outerShdw>
                </a:effectLst>
                <a:latin typeface="Comic Sans MS" panose="030F0702030302020204" pitchFamily="66" charset="0"/>
              </a:rPr>
              <a:t>Follow the loop in a clockwise direction.</a:t>
            </a:r>
          </a:p>
        </p:txBody>
      </p:sp>
      <p:grpSp>
        <p:nvGrpSpPr>
          <p:cNvPr id="10" name="Group 9"/>
          <p:cNvGrpSpPr/>
          <p:nvPr/>
        </p:nvGrpSpPr>
        <p:grpSpPr>
          <a:xfrm>
            <a:off x="624981" y="2636912"/>
            <a:ext cx="5819227" cy="2459915"/>
            <a:chOff x="1115616" y="2708920"/>
            <a:chExt cx="6192688" cy="2617785"/>
          </a:xfrm>
        </p:grpSpPr>
        <p:grpSp>
          <p:nvGrpSpPr>
            <p:cNvPr id="2" name="Group 1"/>
            <p:cNvGrpSpPr/>
            <p:nvPr/>
          </p:nvGrpSpPr>
          <p:grpSpPr>
            <a:xfrm>
              <a:off x="1115616" y="2708920"/>
              <a:ext cx="6192688" cy="2617785"/>
              <a:chOff x="1259632" y="3861048"/>
              <a:chExt cx="6707187" cy="2835275"/>
            </a:xfrm>
          </p:grpSpPr>
          <p:pic>
            <p:nvPicPr>
              <p:cNvPr id="2458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9819" y="3861048"/>
                <a:ext cx="64770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1259632" y="4222998"/>
                <a:ext cx="6707187" cy="2473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Oval 5"/>
              <p:cNvSpPr/>
              <p:nvPr/>
            </p:nvSpPr>
            <p:spPr>
              <a:xfrm>
                <a:off x="2051720" y="5301208"/>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cxnSp>
          <p:nvCxnSpPr>
            <p:cNvPr id="8" name="Straight Arrow Connector 7"/>
            <p:cNvCxnSpPr/>
            <p:nvPr/>
          </p:nvCxnSpPr>
          <p:spPr>
            <a:xfrm rot="-2340000" flipH="1" flipV="1">
              <a:off x="1924370" y="4903200"/>
              <a:ext cx="72000" cy="1300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3" name="Content Placeholder 5"/>
          <p:cNvGraphicFramePr>
            <a:graphicFrameLocks noChangeAspect="1"/>
          </p:cNvGraphicFramePr>
          <p:nvPr>
            <p:extLst>
              <p:ext uri="{D42A27DB-BD31-4B8C-83A1-F6EECF244321}">
                <p14:modId xmlns:p14="http://schemas.microsoft.com/office/powerpoint/2010/main" val="1817190130"/>
              </p:ext>
            </p:extLst>
          </p:nvPr>
        </p:nvGraphicFramePr>
        <p:xfrm>
          <a:off x="6530977" y="2822242"/>
          <a:ext cx="2304256" cy="895720"/>
        </p:xfrm>
        <a:graphic>
          <a:graphicData uri="http://schemas.openxmlformats.org/presentationml/2006/ole">
            <mc:AlternateContent xmlns:mc="http://schemas.openxmlformats.org/markup-compatibility/2006">
              <mc:Choice xmlns:v="urn:schemas-microsoft-com:vml" Requires="v">
                <p:oleObj spid="_x0000_s30765" name="Microsoft Equation 3.0" r:id="rId5" imgW="850680" imgH="330120" progId="Equation.3">
                  <p:embed/>
                </p:oleObj>
              </mc:Choice>
              <mc:Fallback>
                <p:oleObj name="Microsoft Equation 3.0" r:id="rId5" imgW="850680" imgH="330120" progId="Equation.3">
                  <p:embed/>
                  <p:pic>
                    <p:nvPicPr>
                      <p:cNvPr id="7170" name="Content Placeholder 5"/>
                      <p:cNvPicPr>
                        <a:picLocks noChangeAspect="1" noChangeArrowheads="1"/>
                      </p:cNvPicPr>
                      <p:nvPr/>
                    </p:nvPicPr>
                    <p:blipFill>
                      <a:blip r:embed="rId6"/>
                      <a:srcRect/>
                      <a:stretch>
                        <a:fillRect/>
                      </a:stretch>
                    </p:blipFill>
                    <p:spPr bwMode="auto">
                      <a:xfrm>
                        <a:off x="6530977" y="2822242"/>
                        <a:ext cx="2304256" cy="895720"/>
                      </a:xfrm>
                      <a:prstGeom prst="rect">
                        <a:avLst/>
                      </a:prstGeom>
                      <a:noFill/>
                      <a:ln>
                        <a:noFill/>
                      </a:ln>
                      <a:effectLst/>
                      <a:extLst/>
                    </p:spPr>
                  </p:pic>
                </p:oleObj>
              </mc:Fallback>
            </mc:AlternateContent>
          </a:graphicData>
        </a:graphic>
      </p:graphicFrame>
    </p:spTree>
    <p:custDataLst>
      <p:tags r:id="rId2"/>
    </p:custDataLst>
    <p:extLst>
      <p:ext uri="{BB962C8B-B14F-4D97-AF65-F5344CB8AC3E}">
        <p14:creationId xmlns:p14="http://schemas.microsoft.com/office/powerpoint/2010/main" val="1803903257"/>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91158" y="1916832"/>
            <a:ext cx="7505700" cy="3286125"/>
            <a:chOff x="899592" y="2924944"/>
            <a:chExt cx="7505700" cy="3286125"/>
          </a:xfrm>
        </p:grpSpPr>
        <p:pic>
          <p:nvPicPr>
            <p:cNvPr id="2560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924944"/>
              <a:ext cx="75057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a:xfrm>
              <a:off x="5372522" y="4069060"/>
              <a:ext cx="1524000" cy="16002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Oval 5"/>
            <p:cNvSpPr/>
            <p:nvPr/>
          </p:nvSpPr>
          <p:spPr>
            <a:xfrm>
              <a:off x="1547664" y="4653136"/>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25603" name="Content Placeholder 6"/>
          <p:cNvSpPr>
            <a:spLocks noGrp="1"/>
          </p:cNvSpPr>
          <p:nvPr>
            <p:ph idx="1"/>
          </p:nvPr>
        </p:nvSpPr>
        <p:spPr>
          <a:xfrm>
            <a:off x="529208" y="1024137"/>
            <a:ext cx="8229600" cy="1108720"/>
          </a:xfrm>
        </p:spPr>
        <p:txBody>
          <a:bodyPr>
            <a:noAutofit/>
          </a:bodyPr>
          <a:lstStyle/>
          <a:p>
            <a:pPr indent="0" eaLnBrk="1" hangingPunct="1"/>
            <a:r>
              <a:rPr lang="en-US" altLang="tr-TR" sz="2200" dirty="0"/>
              <a:t>Suppose you chose the </a:t>
            </a:r>
            <a:r>
              <a:rPr lang="tr-TR" altLang="tr-TR" sz="2200" dirty="0" err="1"/>
              <a:t>green</a:t>
            </a:r>
            <a:r>
              <a:rPr lang="en-US" altLang="tr-TR" sz="2200" dirty="0"/>
              <a:t> loop instead.</a:t>
            </a:r>
          </a:p>
          <a:p>
            <a:pPr lvl="1" eaLnBrk="1" hangingPunct="1">
              <a:buNone/>
            </a:pPr>
            <a:r>
              <a:rPr lang="en-US" altLang="tr-TR" sz="2200" dirty="0"/>
              <a:t>Since R</a:t>
            </a:r>
            <a:r>
              <a:rPr lang="en-US" altLang="tr-TR" sz="2200" baseline="-25000" dirty="0"/>
              <a:t>2</a:t>
            </a:r>
            <a:r>
              <a:rPr lang="en-US" altLang="tr-TR" sz="2200" dirty="0"/>
              <a:t> is in parallel with I</a:t>
            </a:r>
            <a:r>
              <a:rPr lang="en-US" altLang="tr-TR" sz="2200" baseline="-25000" dirty="0"/>
              <a:t>1</a:t>
            </a:r>
            <a:r>
              <a:rPr lang="en-US" altLang="tr-TR" sz="2200" dirty="0"/>
              <a:t>, the voltage drop across R</a:t>
            </a:r>
            <a:r>
              <a:rPr lang="en-US" altLang="tr-TR" sz="2200" baseline="-25000" dirty="0"/>
              <a:t>2</a:t>
            </a:r>
            <a:r>
              <a:rPr lang="en-US" altLang="tr-TR" sz="2200" dirty="0"/>
              <a:t> is also 3V.</a:t>
            </a:r>
          </a:p>
        </p:txBody>
      </p:sp>
      <p:sp>
        <p:nvSpPr>
          <p:cNvPr id="25602" name="Title 5"/>
          <p:cNvSpPr>
            <a:spLocks noGrp="1"/>
          </p:cNvSpPr>
          <p:nvPr>
            <p:ph type="title"/>
          </p:nvPr>
        </p:nvSpPr>
        <p:spPr/>
        <p:txBody>
          <a:bodyPr>
            <a:normAutofit/>
          </a:bodyPr>
          <a:lstStyle/>
          <a:p>
            <a:pPr algn="l" eaLnBrk="1" hangingPunct="1"/>
            <a:r>
              <a:rPr lang="en-US" altLang="tr-TR" sz="2800" dirty="0"/>
              <a:t>Example </a:t>
            </a:r>
            <a:r>
              <a:rPr lang="tr-TR" altLang="tr-TR" sz="2800" dirty="0"/>
              <a:t>3</a:t>
            </a:r>
            <a:r>
              <a:rPr lang="en-US" altLang="tr-TR" sz="2800" dirty="0"/>
              <a:t> (</a:t>
            </a:r>
            <a:r>
              <a:rPr lang="en-US" altLang="tr-TR" sz="2800" dirty="0" err="1"/>
              <a:t>con’t</a:t>
            </a:r>
            <a:r>
              <a:rPr lang="en-US" altLang="tr-TR" sz="2800" dirty="0"/>
              <a:t>)</a:t>
            </a:r>
          </a:p>
        </p:txBody>
      </p:sp>
    </p:spTree>
    <p:custDataLst>
      <p:tags r:id="rId1"/>
    </p:custDataLst>
    <p:extLst>
      <p:ext uri="{BB962C8B-B14F-4D97-AF65-F5344CB8AC3E}">
        <p14:creationId xmlns:p14="http://schemas.microsoft.com/office/powerpoint/2010/main" val="1933234651"/>
      </p:ext>
    </p:extLst>
  </p:cSld>
  <p:clrMapOvr>
    <a:masterClrMapping/>
  </p:clrMapOvr>
  <p:transition>
    <p:plus/>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2564904"/>
            <a:ext cx="6041258" cy="2631962"/>
            <a:chOff x="683568" y="3212976"/>
            <a:chExt cx="7381875" cy="3276600"/>
          </a:xfrm>
        </p:grpSpPr>
        <p:pic>
          <p:nvPicPr>
            <p:cNvPr id="266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3212976"/>
              <a:ext cx="73818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2359968" y="4432176"/>
              <a:ext cx="1524000" cy="16002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Oval 5"/>
            <p:cNvSpPr/>
            <p:nvPr/>
          </p:nvSpPr>
          <p:spPr>
            <a:xfrm>
              <a:off x="1403648" y="4941168"/>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3" name="Content Placeholder 2"/>
          <p:cNvSpPr>
            <a:spLocks noGrp="1"/>
          </p:cNvSpPr>
          <p:nvPr>
            <p:ph idx="1"/>
          </p:nvPr>
        </p:nvSpPr>
        <p:spPr>
          <a:xfrm>
            <a:off x="471016" y="1056472"/>
            <a:ext cx="8229600" cy="1684784"/>
          </a:xfrm>
        </p:spPr>
        <p:txBody>
          <a:bodyPr>
            <a:normAutofit lnSpcReduction="10000"/>
          </a:bodyPr>
          <a:lstStyle/>
          <a:p>
            <a:pPr marL="274320" lvl="2" indent="-274320" eaLnBrk="1" fontAlgn="auto" hangingPunct="1">
              <a:spcAft>
                <a:spcPts val="0"/>
              </a:spcAft>
              <a:buClr>
                <a:schemeClr val="accent3"/>
              </a:buClr>
              <a:buSzPct val="95000"/>
              <a:buFont typeface="Wingdings 2"/>
              <a:buChar char=""/>
              <a:defRPr/>
            </a:pPr>
            <a:r>
              <a:rPr lang="en-US" sz="2000" dirty="0"/>
              <a:t>The 5V drop across V1 is a voltage rise.</a:t>
            </a:r>
          </a:p>
          <a:p>
            <a:pPr marL="274320" lvl="2" indent="-274320" eaLnBrk="1" fontAlgn="auto" hangingPunct="1">
              <a:spcAft>
                <a:spcPts val="0"/>
              </a:spcAft>
              <a:buClr>
                <a:schemeClr val="accent3"/>
              </a:buClr>
              <a:buSzPct val="95000"/>
              <a:buFont typeface="Wingdings 2"/>
              <a:buChar char=""/>
              <a:defRPr/>
            </a:pPr>
            <a:r>
              <a:rPr lang="en-US" sz="2000" dirty="0"/>
              <a:t>V</a:t>
            </a:r>
            <a:r>
              <a:rPr lang="en-US" sz="2000" baseline="-25000" dirty="0"/>
              <a:t>R1</a:t>
            </a:r>
            <a:r>
              <a:rPr lang="en-US" sz="2000" dirty="0"/>
              <a:t> should be treated as a voltage rise.</a:t>
            </a:r>
          </a:p>
          <a:p>
            <a:pPr marL="274320" lvl="2" indent="-274320" eaLnBrk="1" fontAlgn="auto" hangingPunct="1">
              <a:spcAft>
                <a:spcPts val="0"/>
              </a:spcAft>
              <a:buClr>
                <a:schemeClr val="accent3"/>
              </a:buClr>
              <a:buSzPct val="95000"/>
              <a:buFont typeface="Wingdings 2"/>
              <a:buChar char=""/>
              <a:defRPr/>
            </a:pPr>
            <a:r>
              <a:rPr lang="en-US" sz="2000" dirty="0"/>
              <a:t>The loop enters R</a:t>
            </a:r>
            <a:r>
              <a:rPr lang="en-US" sz="2000" baseline="-25000" dirty="0"/>
              <a:t>2</a:t>
            </a:r>
            <a:r>
              <a:rPr lang="en-US" sz="2000" dirty="0"/>
              <a:t> on the positive side and exits out the negative side.  This is a voltage drop as the voltage becomes less positive as you move through the component.</a:t>
            </a:r>
          </a:p>
          <a:p>
            <a:pPr marL="274320" indent="-274320" eaLnBrk="1" fontAlgn="auto" hangingPunct="1">
              <a:spcAft>
                <a:spcPts val="0"/>
              </a:spcAft>
              <a:buClr>
                <a:schemeClr val="accent3"/>
              </a:buClr>
              <a:buFont typeface="Wingdings 2"/>
              <a:buChar char=""/>
              <a:defRPr/>
            </a:pPr>
            <a:endParaRPr lang="en-US" sz="2000" dirty="0"/>
          </a:p>
        </p:txBody>
      </p:sp>
      <p:sp>
        <p:nvSpPr>
          <p:cNvPr id="26627" name="Title 1"/>
          <p:cNvSpPr>
            <a:spLocks noGrp="1"/>
          </p:cNvSpPr>
          <p:nvPr>
            <p:ph type="title"/>
          </p:nvPr>
        </p:nvSpPr>
        <p:spPr>
          <a:xfrm>
            <a:off x="457200" y="274638"/>
            <a:ext cx="3106688" cy="648000"/>
          </a:xfrm>
        </p:spPr>
        <p:txBody>
          <a:bodyPr>
            <a:normAutofit/>
          </a:bodyPr>
          <a:lstStyle/>
          <a:p>
            <a:pPr algn="l" eaLnBrk="1" hangingPunct="1"/>
            <a:r>
              <a:rPr lang="en-US" altLang="tr-TR" sz="2800" dirty="0"/>
              <a:t>Example </a:t>
            </a:r>
            <a:r>
              <a:rPr lang="tr-TR" altLang="tr-TR" sz="2800" dirty="0"/>
              <a:t>3</a:t>
            </a:r>
            <a:r>
              <a:rPr lang="en-US" altLang="tr-TR" sz="2800" dirty="0"/>
              <a:t> (</a:t>
            </a:r>
            <a:r>
              <a:rPr lang="en-US" altLang="tr-TR" sz="2800" dirty="0" err="1"/>
              <a:t>con’t</a:t>
            </a:r>
            <a:r>
              <a:rPr lang="en-US" altLang="tr-TR" sz="2800" dirty="0"/>
              <a:t>)</a:t>
            </a:r>
          </a:p>
        </p:txBody>
      </p:sp>
      <p:sp>
        <p:nvSpPr>
          <p:cNvPr id="8" name="Rectangle 7"/>
          <p:cNvSpPr/>
          <p:nvPr/>
        </p:nvSpPr>
        <p:spPr>
          <a:xfrm>
            <a:off x="3563888" y="436602"/>
            <a:ext cx="5238055" cy="400110"/>
          </a:xfrm>
          <a:prstGeom prst="rect">
            <a:avLst/>
          </a:prstGeom>
        </p:spPr>
        <p:txBody>
          <a:bodyPr wrap="square">
            <a:spAutoFit/>
          </a:bodyPr>
          <a:lstStyle/>
          <a:p>
            <a:pPr marL="0" lvl="2" fontAlgn="auto">
              <a:spcBef>
                <a:spcPct val="20000"/>
              </a:spcBef>
              <a:spcAft>
                <a:spcPts val="0"/>
              </a:spcAft>
              <a:buClr>
                <a:srgbClr val="9BBB59"/>
              </a:buClr>
              <a:buSzPct val="95000"/>
              <a:defRPr/>
            </a:pPr>
            <a:r>
              <a:rPr lang="en-US" sz="2000" i="1" dirty="0">
                <a:solidFill>
                  <a:prstClr val="black"/>
                </a:solidFill>
                <a:effectLst>
                  <a:outerShdw blurRad="38100" dist="38100" dir="2700000" algn="tl">
                    <a:srgbClr val="000000">
                      <a:alpha val="43137"/>
                    </a:srgbClr>
                  </a:outerShdw>
                </a:effectLst>
                <a:latin typeface="Comic Sans MS" panose="030F0702030302020204" pitchFamily="66" charset="0"/>
              </a:rPr>
              <a:t>Follow the loop in a clockwise direction.</a:t>
            </a:r>
          </a:p>
        </p:txBody>
      </p:sp>
      <p:graphicFrame>
        <p:nvGraphicFramePr>
          <p:cNvPr id="9" name="Content Placeholder 5"/>
          <p:cNvGraphicFramePr>
            <a:graphicFrameLocks noChangeAspect="1"/>
          </p:cNvGraphicFramePr>
          <p:nvPr>
            <p:extLst>
              <p:ext uri="{D42A27DB-BD31-4B8C-83A1-F6EECF244321}">
                <p14:modId xmlns:p14="http://schemas.microsoft.com/office/powerpoint/2010/main" val="916396048"/>
              </p:ext>
            </p:extLst>
          </p:nvPr>
        </p:nvGraphicFramePr>
        <p:xfrm>
          <a:off x="1046507" y="5196866"/>
          <a:ext cx="2591833" cy="1006761"/>
        </p:xfrm>
        <a:graphic>
          <a:graphicData uri="http://schemas.openxmlformats.org/presentationml/2006/ole">
            <mc:AlternateContent xmlns:mc="http://schemas.openxmlformats.org/markup-compatibility/2006">
              <mc:Choice xmlns:v="urn:schemas-microsoft-com:vml" Requires="v">
                <p:oleObj spid="_x0000_s31788" name="Equation" r:id="rId5" imgW="850680" imgH="330120" progId="Equation.3">
                  <p:embed/>
                </p:oleObj>
              </mc:Choice>
              <mc:Fallback>
                <p:oleObj name="Equation" r:id="rId5" imgW="850680" imgH="330120" progId="Equation.3">
                  <p:embed/>
                  <p:pic>
                    <p:nvPicPr>
                      <p:cNvPr id="8194" name="Content Placeholder 5"/>
                      <p:cNvPicPr>
                        <a:picLocks noChangeAspect="1" noChangeArrowheads="1"/>
                      </p:cNvPicPr>
                      <p:nvPr/>
                    </p:nvPicPr>
                    <p:blipFill>
                      <a:blip r:embed="rId6"/>
                      <a:srcRect/>
                      <a:stretch>
                        <a:fillRect/>
                      </a:stretch>
                    </p:blipFill>
                    <p:spPr bwMode="auto">
                      <a:xfrm>
                        <a:off x="1046507" y="5196866"/>
                        <a:ext cx="2591833" cy="1006761"/>
                      </a:xfrm>
                      <a:prstGeom prst="rect">
                        <a:avLst/>
                      </a:prstGeom>
                      <a:noFill/>
                      <a:ln>
                        <a:noFill/>
                      </a:ln>
                      <a:effectLst/>
                      <a:extLst/>
                    </p:spPr>
                  </p:pic>
                </p:oleObj>
              </mc:Fallback>
            </mc:AlternateContent>
          </a:graphicData>
        </a:graphic>
      </p:graphicFrame>
    </p:spTree>
    <p:custDataLst>
      <p:tags r:id="rId2"/>
    </p:custDataLst>
    <p:extLst>
      <p:ext uri="{BB962C8B-B14F-4D97-AF65-F5344CB8AC3E}">
        <p14:creationId xmlns:p14="http://schemas.microsoft.com/office/powerpoint/2010/main" val="600994226"/>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Content Placeholder 2"/>
          <p:cNvSpPr>
            <a:spLocks noGrp="1"/>
          </p:cNvSpPr>
          <p:nvPr>
            <p:ph idx="1"/>
          </p:nvPr>
        </p:nvSpPr>
        <p:spPr>
          <a:xfrm>
            <a:off x="442959" y="1024137"/>
            <a:ext cx="8229600" cy="820688"/>
          </a:xfrm>
        </p:spPr>
        <p:txBody>
          <a:bodyPr>
            <a:noAutofit/>
          </a:bodyPr>
          <a:lstStyle/>
          <a:p>
            <a:pPr indent="0" eaLnBrk="1" hangingPunct="1"/>
            <a:r>
              <a:rPr lang="en-US" altLang="tr-TR" sz="2200" dirty="0"/>
              <a:t>Find the voltage across R</a:t>
            </a:r>
            <a:r>
              <a:rPr lang="en-US" altLang="tr-TR" sz="2200" baseline="-25000" dirty="0"/>
              <a:t>2</a:t>
            </a:r>
            <a:r>
              <a:rPr lang="en-US" altLang="tr-TR" sz="2200" dirty="0"/>
              <a:t> and the current flowing through it.</a:t>
            </a:r>
            <a:r>
              <a:rPr lang="tr-TR" altLang="tr-TR" sz="2200" dirty="0"/>
              <a:t> </a:t>
            </a:r>
            <a:r>
              <a:rPr lang="en-US" altLang="tr-TR" sz="2200" dirty="0"/>
              <a:t>First, draw a loop that includes R</a:t>
            </a:r>
            <a:r>
              <a:rPr lang="en-US" altLang="tr-TR" sz="2200" baseline="-25000" dirty="0"/>
              <a:t>2</a:t>
            </a:r>
            <a:r>
              <a:rPr lang="en-US" altLang="tr-TR" sz="2200" dirty="0"/>
              <a:t>.</a:t>
            </a:r>
          </a:p>
        </p:txBody>
      </p:sp>
      <p:sp>
        <p:nvSpPr>
          <p:cNvPr id="27650" name="Title 1"/>
          <p:cNvSpPr>
            <a:spLocks noGrp="1"/>
          </p:cNvSpPr>
          <p:nvPr>
            <p:ph type="title"/>
          </p:nvPr>
        </p:nvSpPr>
        <p:spPr/>
        <p:txBody>
          <a:bodyPr>
            <a:normAutofit/>
          </a:bodyPr>
          <a:lstStyle/>
          <a:p>
            <a:pPr algn="l" eaLnBrk="1" hangingPunct="1"/>
            <a:r>
              <a:rPr lang="en-US" altLang="tr-TR" sz="2800" dirty="0"/>
              <a:t>Example </a:t>
            </a:r>
            <a:r>
              <a:rPr lang="tr-TR" altLang="tr-TR" sz="2800" dirty="0"/>
              <a:t>4</a:t>
            </a:r>
            <a:endParaRPr lang="en-US" altLang="tr-TR" sz="2800" dirty="0"/>
          </a:p>
        </p:txBody>
      </p:sp>
      <p:grpSp>
        <p:nvGrpSpPr>
          <p:cNvPr id="2" name="Group 1"/>
          <p:cNvGrpSpPr/>
          <p:nvPr/>
        </p:nvGrpSpPr>
        <p:grpSpPr>
          <a:xfrm>
            <a:off x="971600" y="1844825"/>
            <a:ext cx="6480720" cy="2725187"/>
            <a:chOff x="323528" y="2780928"/>
            <a:chExt cx="8267700" cy="3476625"/>
          </a:xfrm>
        </p:grpSpPr>
        <p:pic>
          <p:nvPicPr>
            <p:cNvPr id="2765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780928"/>
              <a:ext cx="8267700"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1331640" y="4725144"/>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1"/>
    </p:custDataLst>
    <p:extLst>
      <p:ext uri="{BB962C8B-B14F-4D97-AF65-F5344CB8AC3E}">
        <p14:creationId xmlns:p14="http://schemas.microsoft.com/office/powerpoint/2010/main" val="2931404802"/>
      </p:ext>
    </p:extLst>
  </p:cSld>
  <p:clrMapOvr>
    <a:masterClrMapping/>
  </p:clrMapOvr>
  <p:transition>
    <p:plus/>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Content Placeholder 2"/>
          <p:cNvSpPr>
            <a:spLocks noGrp="1"/>
          </p:cNvSpPr>
          <p:nvPr>
            <p:ph idx="1"/>
          </p:nvPr>
        </p:nvSpPr>
        <p:spPr>
          <a:xfrm>
            <a:off x="539552" y="1073365"/>
            <a:ext cx="8229600" cy="892696"/>
          </a:xfrm>
        </p:spPr>
        <p:txBody>
          <a:bodyPr>
            <a:normAutofit/>
          </a:bodyPr>
          <a:lstStyle/>
          <a:p>
            <a:pPr indent="0" eaLnBrk="1" hangingPunct="1"/>
            <a:r>
              <a:rPr lang="en-US" altLang="tr-TR" sz="2200" dirty="0"/>
              <a:t>There are two loops that include R</a:t>
            </a:r>
            <a:r>
              <a:rPr lang="en-US" altLang="tr-TR" sz="2200" baseline="-25000" dirty="0"/>
              <a:t>2</a:t>
            </a:r>
            <a:r>
              <a:rPr lang="en-US" altLang="tr-TR" sz="2200" dirty="0"/>
              <a:t>.</a:t>
            </a:r>
          </a:p>
          <a:p>
            <a:pPr lvl="1" eaLnBrk="1" hangingPunct="1">
              <a:buNone/>
            </a:pPr>
            <a:r>
              <a:rPr lang="en-US" altLang="tr-TR" sz="2200" dirty="0"/>
              <a:t>The one on the left can be used to solve for V</a:t>
            </a:r>
            <a:r>
              <a:rPr lang="en-US" altLang="tr-TR" sz="2200" baseline="-25000" dirty="0"/>
              <a:t>R2</a:t>
            </a:r>
            <a:r>
              <a:rPr lang="en-US" altLang="tr-TR" sz="2200" dirty="0"/>
              <a:t> immediately.</a:t>
            </a:r>
          </a:p>
        </p:txBody>
      </p:sp>
      <p:sp>
        <p:nvSpPr>
          <p:cNvPr id="28675" name="Title 1"/>
          <p:cNvSpPr>
            <a:spLocks noGrp="1"/>
          </p:cNvSpPr>
          <p:nvPr>
            <p:ph type="title"/>
          </p:nvPr>
        </p:nvSpPr>
        <p:spPr/>
        <p:txBody>
          <a:bodyPr/>
          <a:lstStyle/>
          <a:p>
            <a:pPr algn="l" eaLnBrk="1" hangingPunct="1"/>
            <a:r>
              <a:rPr lang="en-US" altLang="tr-TR" sz="2800" dirty="0"/>
              <a:t>Example </a:t>
            </a:r>
            <a:r>
              <a:rPr lang="tr-TR" altLang="tr-TR" sz="2800" dirty="0"/>
              <a:t>4</a:t>
            </a:r>
            <a:r>
              <a:rPr lang="en-US" altLang="tr-TR" sz="2800" dirty="0"/>
              <a:t> (</a:t>
            </a:r>
            <a:r>
              <a:rPr lang="en-US" altLang="tr-TR" sz="2800" dirty="0" err="1"/>
              <a:t>con’t</a:t>
            </a:r>
            <a:r>
              <a:rPr lang="en-US" altLang="tr-TR" sz="2800" dirty="0"/>
              <a:t>)</a:t>
            </a:r>
          </a:p>
        </p:txBody>
      </p:sp>
      <p:grpSp>
        <p:nvGrpSpPr>
          <p:cNvPr id="2" name="Group 1"/>
          <p:cNvGrpSpPr/>
          <p:nvPr/>
        </p:nvGrpSpPr>
        <p:grpSpPr>
          <a:xfrm>
            <a:off x="755576" y="1966061"/>
            <a:ext cx="6912768" cy="2906867"/>
            <a:chOff x="395536" y="2492896"/>
            <a:chExt cx="8267700" cy="3476625"/>
          </a:xfrm>
        </p:grpSpPr>
        <p:pic>
          <p:nvPicPr>
            <p:cNvPr id="2867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492896"/>
              <a:ext cx="8267700"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2110036" y="3912121"/>
              <a:ext cx="2133600" cy="1676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Oval 5"/>
            <p:cNvSpPr/>
            <p:nvPr/>
          </p:nvSpPr>
          <p:spPr>
            <a:xfrm>
              <a:off x="5462836" y="3988321"/>
              <a:ext cx="1219200" cy="16764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Oval 6"/>
            <p:cNvSpPr/>
            <p:nvPr/>
          </p:nvSpPr>
          <p:spPr>
            <a:xfrm>
              <a:off x="1403648" y="4437112"/>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1"/>
    </p:custDataLst>
    <p:extLst>
      <p:ext uri="{BB962C8B-B14F-4D97-AF65-F5344CB8AC3E}">
        <p14:creationId xmlns:p14="http://schemas.microsoft.com/office/powerpoint/2010/main" val="1332613833"/>
      </p:ext>
    </p:extLst>
  </p:cSld>
  <p:clrMapOvr>
    <a:masterClrMapping/>
  </p:clrMapOvr>
  <p:transition>
    <p:plus/>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99592" y="2132856"/>
            <a:ext cx="6484705" cy="2726863"/>
            <a:chOff x="323528" y="3068960"/>
            <a:chExt cx="8267700" cy="3476625"/>
          </a:xfrm>
        </p:grpSpPr>
        <p:pic>
          <p:nvPicPr>
            <p:cNvPr id="2969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3068960"/>
              <a:ext cx="8267700"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2038028" y="4488185"/>
              <a:ext cx="2133600" cy="1676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Oval 5"/>
            <p:cNvSpPr/>
            <p:nvPr/>
          </p:nvSpPr>
          <p:spPr>
            <a:xfrm>
              <a:off x="1331640" y="5013176"/>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29700" name="Content Placeholder 2"/>
          <p:cNvSpPr>
            <a:spLocks noGrp="1"/>
          </p:cNvSpPr>
          <p:nvPr>
            <p:ph idx="1"/>
          </p:nvPr>
        </p:nvSpPr>
        <p:spPr>
          <a:xfrm>
            <a:off x="487123" y="1052736"/>
            <a:ext cx="8229600" cy="1238280"/>
          </a:xfrm>
        </p:spPr>
        <p:txBody>
          <a:bodyPr>
            <a:noAutofit/>
          </a:bodyPr>
          <a:lstStyle/>
          <a:p>
            <a:pPr lvl="1" eaLnBrk="1" hangingPunct="1">
              <a:buNone/>
            </a:pPr>
            <a:r>
              <a:rPr lang="en-US" altLang="tr-TR" sz="2200" dirty="0"/>
              <a:t>The 11.5V drop associated with V</a:t>
            </a:r>
            <a:r>
              <a:rPr lang="en-US" altLang="tr-TR" sz="2200" baseline="-25000" dirty="0"/>
              <a:t>1</a:t>
            </a:r>
            <a:r>
              <a:rPr lang="en-US" altLang="tr-TR" sz="2200" dirty="0"/>
              <a:t> is a voltage rise.</a:t>
            </a:r>
          </a:p>
          <a:p>
            <a:pPr lvl="1" eaLnBrk="1" hangingPunct="1">
              <a:buNone/>
            </a:pPr>
            <a:r>
              <a:rPr lang="en-US" altLang="tr-TR" sz="2200" dirty="0"/>
              <a:t>The 2.4V associated with R</a:t>
            </a:r>
            <a:r>
              <a:rPr lang="en-US" altLang="tr-TR" sz="2200" baseline="-25000" dirty="0"/>
              <a:t>1</a:t>
            </a:r>
            <a:r>
              <a:rPr lang="en-US" altLang="tr-TR" sz="2200" dirty="0"/>
              <a:t> is a voltage drop.</a:t>
            </a:r>
          </a:p>
          <a:p>
            <a:pPr lvl="1" eaLnBrk="1" hangingPunct="1">
              <a:buNone/>
            </a:pPr>
            <a:r>
              <a:rPr lang="en-US" altLang="tr-TR" sz="2200" dirty="0"/>
              <a:t>V</a:t>
            </a:r>
            <a:r>
              <a:rPr lang="en-US" altLang="tr-TR" sz="2200" baseline="-25000" dirty="0"/>
              <a:t>R2</a:t>
            </a:r>
            <a:r>
              <a:rPr lang="en-US" altLang="tr-TR" sz="2200" dirty="0"/>
              <a:t> is treated as a voltage drop.</a:t>
            </a:r>
          </a:p>
        </p:txBody>
      </p:sp>
      <p:sp>
        <p:nvSpPr>
          <p:cNvPr id="29699" name="Title 1"/>
          <p:cNvSpPr>
            <a:spLocks noGrp="1"/>
          </p:cNvSpPr>
          <p:nvPr>
            <p:ph type="title"/>
          </p:nvPr>
        </p:nvSpPr>
        <p:spPr>
          <a:xfrm>
            <a:off x="487123" y="347736"/>
            <a:ext cx="3148773" cy="648000"/>
          </a:xfrm>
        </p:spPr>
        <p:txBody>
          <a:bodyPr/>
          <a:lstStyle/>
          <a:p>
            <a:pPr algn="l" eaLnBrk="1" hangingPunct="1"/>
            <a:r>
              <a:rPr lang="en-US" altLang="tr-TR" sz="2800" dirty="0"/>
              <a:t>Example </a:t>
            </a:r>
            <a:r>
              <a:rPr lang="tr-TR" altLang="tr-TR" sz="2800" dirty="0"/>
              <a:t>4</a:t>
            </a:r>
            <a:r>
              <a:rPr lang="en-US" altLang="tr-TR" sz="2800" dirty="0"/>
              <a:t> (</a:t>
            </a:r>
            <a:r>
              <a:rPr lang="en-US" altLang="tr-TR" sz="2800" dirty="0" err="1"/>
              <a:t>con’t</a:t>
            </a:r>
            <a:r>
              <a:rPr lang="en-US" altLang="tr-TR" sz="2800" dirty="0"/>
              <a:t>)</a:t>
            </a:r>
          </a:p>
        </p:txBody>
      </p:sp>
      <p:sp>
        <p:nvSpPr>
          <p:cNvPr id="3" name="Rectangle 2"/>
          <p:cNvSpPr/>
          <p:nvPr/>
        </p:nvSpPr>
        <p:spPr>
          <a:xfrm>
            <a:off x="3660735" y="471681"/>
            <a:ext cx="5514693" cy="400110"/>
          </a:xfrm>
          <a:prstGeom prst="rect">
            <a:avLst/>
          </a:prstGeom>
        </p:spPr>
        <p:txBody>
          <a:bodyPr wrap="square">
            <a:spAutoFit/>
          </a:bodyPr>
          <a:lstStyle/>
          <a:p>
            <a:pPr marL="0" lvl="2" fontAlgn="auto">
              <a:spcBef>
                <a:spcPct val="20000"/>
              </a:spcBef>
              <a:spcAft>
                <a:spcPts val="0"/>
              </a:spcAft>
              <a:buClr>
                <a:srgbClr val="9BBB59"/>
              </a:buClr>
              <a:buSzPct val="95000"/>
              <a:defRPr/>
            </a:pPr>
            <a:r>
              <a:rPr lang="en-US" sz="2000" dirty="0">
                <a:solidFill>
                  <a:prstClr val="black"/>
                </a:solidFill>
                <a:effectLst>
                  <a:outerShdw blurRad="38100" dist="38100" dir="2700000" algn="tl">
                    <a:srgbClr val="000000">
                      <a:alpha val="43137"/>
                    </a:srgbClr>
                  </a:outerShdw>
                </a:effectLst>
                <a:latin typeface="Comic Sans MS" panose="030F0702030302020204" pitchFamily="66" charset="0"/>
              </a:rPr>
              <a:t>Follow the loop in a clockwise direction.</a:t>
            </a:r>
          </a:p>
        </p:txBody>
      </p:sp>
    </p:spTree>
    <p:custDataLst>
      <p:tags r:id="rId1"/>
    </p:custDataLst>
    <p:extLst>
      <p:ext uri="{BB962C8B-B14F-4D97-AF65-F5344CB8AC3E}">
        <p14:creationId xmlns:p14="http://schemas.microsoft.com/office/powerpoint/2010/main" val="1110562452"/>
      </p:ext>
    </p:extLst>
  </p:cSld>
  <p:clrMapOvr>
    <a:masterClrMapping/>
  </p:clrMapOvr>
  <p:transition>
    <p:plus/>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57861" y="1700809"/>
            <a:ext cx="7354499" cy="3092618"/>
            <a:chOff x="611560" y="2760687"/>
            <a:chExt cx="8267700" cy="3476625"/>
          </a:xfrm>
        </p:grpSpPr>
        <p:pic>
          <p:nvPicPr>
            <p:cNvPr id="921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2760687"/>
              <a:ext cx="8267700"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2326060" y="4179912"/>
              <a:ext cx="2133600" cy="1676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Oval 6"/>
            <p:cNvSpPr/>
            <p:nvPr/>
          </p:nvSpPr>
          <p:spPr>
            <a:xfrm>
              <a:off x="1619672" y="4725144"/>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aphicFrame>
        <p:nvGraphicFramePr>
          <p:cNvPr id="9218" name="Content Placeholder 5"/>
          <p:cNvGraphicFramePr>
            <a:graphicFrameLocks noGrp="1" noChangeAspect="1"/>
          </p:cNvGraphicFramePr>
          <p:nvPr>
            <p:ph idx="1"/>
            <p:extLst>
              <p:ext uri="{D42A27DB-BD31-4B8C-83A1-F6EECF244321}">
                <p14:modId xmlns:p14="http://schemas.microsoft.com/office/powerpoint/2010/main" val="607659318"/>
              </p:ext>
            </p:extLst>
          </p:nvPr>
        </p:nvGraphicFramePr>
        <p:xfrm>
          <a:off x="611188" y="980728"/>
          <a:ext cx="3698875" cy="1119188"/>
        </p:xfrm>
        <a:graphic>
          <a:graphicData uri="http://schemas.openxmlformats.org/presentationml/2006/ole">
            <mc:AlternateContent xmlns:mc="http://schemas.openxmlformats.org/markup-compatibility/2006">
              <mc:Choice xmlns:v="urn:schemas-microsoft-com:vml" Requires="v">
                <p:oleObj spid="_x0000_s18612" name="Equation" r:id="rId5" imgW="1511280" imgH="457200" progId="Equation.3">
                  <p:embed/>
                </p:oleObj>
              </mc:Choice>
              <mc:Fallback>
                <p:oleObj name="Equation" r:id="rId5" imgW="1511280" imgH="457200" progId="Equation.3">
                  <p:embed/>
                  <p:pic>
                    <p:nvPicPr>
                      <p:cNvPr id="9218" name="Content Placeholder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980728"/>
                        <a:ext cx="3698875" cy="1119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0" name="Title 1"/>
          <p:cNvSpPr>
            <a:spLocks noGrp="1"/>
          </p:cNvSpPr>
          <p:nvPr>
            <p:ph type="title"/>
          </p:nvPr>
        </p:nvSpPr>
        <p:spPr/>
        <p:txBody>
          <a:bodyPr/>
          <a:lstStyle/>
          <a:p>
            <a:pPr algn="l" eaLnBrk="1" hangingPunct="1"/>
            <a:r>
              <a:rPr lang="en-US" altLang="tr-TR" sz="2800" dirty="0"/>
              <a:t>Example </a:t>
            </a:r>
            <a:r>
              <a:rPr lang="tr-TR" altLang="tr-TR" sz="2800" dirty="0"/>
              <a:t>4</a:t>
            </a:r>
            <a:r>
              <a:rPr lang="en-US" altLang="tr-TR" sz="2800" dirty="0"/>
              <a:t> (</a:t>
            </a:r>
            <a:r>
              <a:rPr lang="en-US" altLang="tr-TR" sz="2800" dirty="0" err="1"/>
              <a:t>con’t</a:t>
            </a:r>
            <a:r>
              <a:rPr lang="en-US" altLang="tr-TR" sz="2800" dirty="0"/>
              <a:t>)</a:t>
            </a:r>
          </a:p>
        </p:txBody>
      </p:sp>
    </p:spTree>
    <p:custDataLst>
      <p:tags r:id="rId2"/>
    </p:custDataLst>
    <p:extLst>
      <p:ext uri="{BB962C8B-B14F-4D97-AF65-F5344CB8AC3E}">
        <p14:creationId xmlns:p14="http://schemas.microsoft.com/office/powerpoint/2010/main" val="3777998911"/>
      </p:ext>
    </p:extLst>
  </p:cSld>
  <p:clrMapOvr>
    <a:masterClrMapping/>
  </p:clrMapOvr>
  <p:transition>
    <p:plus/>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Content Placeholder 2"/>
          <p:cNvSpPr>
            <a:spLocks noGrp="1"/>
          </p:cNvSpPr>
          <p:nvPr>
            <p:ph idx="1"/>
          </p:nvPr>
        </p:nvSpPr>
        <p:spPr>
          <a:xfrm>
            <a:off x="457200" y="1052736"/>
            <a:ext cx="8229600" cy="1036712"/>
          </a:xfrm>
        </p:spPr>
        <p:txBody>
          <a:bodyPr>
            <a:normAutofit/>
          </a:bodyPr>
          <a:lstStyle/>
          <a:p>
            <a:pPr eaLnBrk="1" hangingPunct="1"/>
            <a:r>
              <a:rPr lang="en-US" altLang="tr-TR" sz="2200" dirty="0"/>
              <a:t>If you use the right-hand loop, the voltage drop across R</a:t>
            </a:r>
            <a:r>
              <a:rPr lang="en-US" altLang="tr-TR" sz="2200" baseline="-25000" dirty="0"/>
              <a:t>3</a:t>
            </a:r>
            <a:r>
              <a:rPr lang="en-US" altLang="tr-TR" sz="2200" dirty="0"/>
              <a:t> must be calculated using Ohm’s Law.</a:t>
            </a:r>
          </a:p>
        </p:txBody>
      </p:sp>
      <p:sp>
        <p:nvSpPr>
          <p:cNvPr id="30723" name="Title 1"/>
          <p:cNvSpPr>
            <a:spLocks noGrp="1"/>
          </p:cNvSpPr>
          <p:nvPr>
            <p:ph type="title"/>
          </p:nvPr>
        </p:nvSpPr>
        <p:spPr/>
        <p:txBody>
          <a:bodyPr/>
          <a:lstStyle/>
          <a:p>
            <a:pPr algn="l" eaLnBrk="1" hangingPunct="1"/>
            <a:r>
              <a:rPr lang="en-US" altLang="tr-TR" sz="2800" dirty="0"/>
              <a:t>Example </a:t>
            </a:r>
            <a:r>
              <a:rPr lang="tr-TR" altLang="tr-TR" sz="2800" dirty="0"/>
              <a:t>4</a:t>
            </a:r>
            <a:r>
              <a:rPr lang="en-US" altLang="tr-TR" sz="2800" dirty="0"/>
              <a:t> (</a:t>
            </a:r>
            <a:r>
              <a:rPr lang="en-US" altLang="tr-TR" sz="2800" dirty="0" err="1"/>
              <a:t>con’t</a:t>
            </a:r>
            <a:r>
              <a:rPr lang="en-US" altLang="tr-TR" sz="2800" dirty="0"/>
              <a:t>)</a:t>
            </a:r>
          </a:p>
        </p:txBody>
      </p:sp>
      <p:grpSp>
        <p:nvGrpSpPr>
          <p:cNvPr id="2" name="Group 1"/>
          <p:cNvGrpSpPr/>
          <p:nvPr/>
        </p:nvGrpSpPr>
        <p:grpSpPr>
          <a:xfrm>
            <a:off x="683568" y="1772816"/>
            <a:ext cx="6798146" cy="2858667"/>
            <a:chOff x="467544" y="2708920"/>
            <a:chExt cx="8267700" cy="3476625"/>
          </a:xfrm>
        </p:grpSpPr>
        <p:pic>
          <p:nvPicPr>
            <p:cNvPr id="307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708920"/>
              <a:ext cx="8267700"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5534844" y="4204345"/>
              <a:ext cx="1295400" cy="16002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Oval 6"/>
            <p:cNvSpPr/>
            <p:nvPr/>
          </p:nvSpPr>
          <p:spPr>
            <a:xfrm>
              <a:off x="1475656" y="4653136"/>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1"/>
    </p:custDataLst>
    <p:extLst>
      <p:ext uri="{BB962C8B-B14F-4D97-AF65-F5344CB8AC3E}">
        <p14:creationId xmlns:p14="http://schemas.microsoft.com/office/powerpoint/2010/main" val="1510359980"/>
      </p:ext>
    </p:extLst>
  </p:cSld>
  <p:clrMapOvr>
    <a:masterClrMapping/>
  </p:clrMapOvr>
  <p:transition>
    <p:plus/>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2736303"/>
          </a:xfrm>
        </p:spPr>
        <p:txBody>
          <a:bodyPr>
            <a:normAutofit/>
          </a:bodyPr>
          <a:lstStyle/>
          <a:p>
            <a:pPr marL="274320" lvl="1" indent="-274320" eaLnBrk="1" fontAlgn="auto" hangingPunct="1">
              <a:spcAft>
                <a:spcPts val="0"/>
              </a:spcAft>
              <a:buClr>
                <a:schemeClr val="accent3"/>
              </a:buClr>
              <a:buSzPct val="95000"/>
              <a:buFont typeface="Wingdings 2"/>
              <a:buChar char=""/>
              <a:defRPr/>
            </a:pPr>
            <a:r>
              <a:rPr lang="en-US" sz="1800" dirty="0"/>
              <a:t>Since R3 is a resistor, passive convention means that the positive sign of the voltage drop will be assigned to the end of R3 where current enters the resistor.</a:t>
            </a:r>
          </a:p>
          <a:p>
            <a:pPr marL="274320" lvl="1" indent="-274320" eaLnBrk="1" fontAlgn="auto" hangingPunct="1">
              <a:spcAft>
                <a:spcPts val="0"/>
              </a:spcAft>
              <a:buClr>
                <a:schemeClr val="accent3"/>
              </a:buClr>
              <a:buSzPct val="95000"/>
              <a:buFont typeface="Wingdings 2"/>
              <a:buChar char=""/>
              <a:defRPr/>
            </a:pPr>
            <a:r>
              <a:rPr lang="en-US" sz="1800" dirty="0"/>
              <a:t>As I1 is in series with R3, the direction of current through R3 is determined by the direction of current flowing out of the current source.</a:t>
            </a:r>
          </a:p>
          <a:p>
            <a:pPr marL="274320" lvl="1" indent="-274320" eaLnBrk="1" fontAlgn="auto" hangingPunct="1">
              <a:spcAft>
                <a:spcPts val="0"/>
              </a:spcAft>
              <a:buClr>
                <a:schemeClr val="accent3"/>
              </a:buClr>
              <a:buSzPct val="95000"/>
              <a:buFont typeface="Wingdings 2"/>
              <a:buChar char=""/>
              <a:defRPr/>
            </a:pPr>
            <a:r>
              <a:rPr lang="en-US" sz="1800" dirty="0"/>
              <a:t>Because I1 and R3 are in series, the magnitude of the current flowing out of I1 must be equal to the magnitude of the current flowing out of R3.</a:t>
            </a:r>
          </a:p>
          <a:p>
            <a:pPr marL="274320" indent="-274320" eaLnBrk="1" fontAlgn="auto" hangingPunct="1">
              <a:spcAft>
                <a:spcPts val="0"/>
              </a:spcAft>
              <a:buClr>
                <a:schemeClr val="accent3"/>
              </a:buClr>
              <a:buFont typeface="Wingdings 2"/>
              <a:buChar char=""/>
              <a:defRPr/>
            </a:pPr>
            <a:endParaRPr lang="en-US" sz="1800" dirty="0"/>
          </a:p>
        </p:txBody>
      </p:sp>
      <p:sp>
        <p:nvSpPr>
          <p:cNvPr id="31746" name="Title 1"/>
          <p:cNvSpPr>
            <a:spLocks noGrp="1"/>
          </p:cNvSpPr>
          <p:nvPr>
            <p:ph type="title"/>
          </p:nvPr>
        </p:nvSpPr>
        <p:spPr/>
        <p:txBody>
          <a:bodyPr/>
          <a:lstStyle/>
          <a:p>
            <a:pPr algn="l" eaLnBrk="1" hangingPunct="1"/>
            <a:r>
              <a:rPr lang="en-US" altLang="tr-TR" sz="2800" dirty="0"/>
              <a:t>Example </a:t>
            </a:r>
            <a:r>
              <a:rPr lang="tr-TR" altLang="tr-TR" sz="2800" dirty="0"/>
              <a:t>4</a:t>
            </a:r>
            <a:r>
              <a:rPr lang="en-US" altLang="tr-TR" sz="2800" dirty="0"/>
              <a:t> (</a:t>
            </a:r>
            <a:r>
              <a:rPr lang="en-US" altLang="tr-TR" sz="2800" dirty="0" err="1"/>
              <a:t>con’t</a:t>
            </a:r>
            <a:r>
              <a:rPr lang="en-US" altLang="tr-TR" sz="2800" dirty="0"/>
              <a:t>)</a:t>
            </a:r>
          </a:p>
        </p:txBody>
      </p:sp>
      <p:grpSp>
        <p:nvGrpSpPr>
          <p:cNvPr id="4" name="Group 3"/>
          <p:cNvGrpSpPr/>
          <p:nvPr/>
        </p:nvGrpSpPr>
        <p:grpSpPr>
          <a:xfrm>
            <a:off x="539552" y="4077071"/>
            <a:ext cx="4536504" cy="1938324"/>
            <a:chOff x="323528" y="2996952"/>
            <a:chExt cx="8382000" cy="3581400"/>
          </a:xfrm>
        </p:grpSpPr>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996952"/>
              <a:ext cx="8382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5505128" y="4749552"/>
              <a:ext cx="1295400" cy="15240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Oval 6"/>
            <p:cNvSpPr/>
            <p:nvPr/>
          </p:nvSpPr>
          <p:spPr>
            <a:xfrm>
              <a:off x="1403648" y="5085184"/>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Content Placeholder 2"/>
          <p:cNvSpPr txBox="1">
            <a:spLocks/>
          </p:cNvSpPr>
          <p:nvPr/>
        </p:nvSpPr>
        <p:spPr>
          <a:xfrm>
            <a:off x="5064224" y="4165102"/>
            <a:ext cx="3898776" cy="525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Comic Sans MS" panose="030F0702030302020204" pitchFamily="66"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Comic Sans MS" panose="030F0702030302020204" pitchFamily="66"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spcAft>
                <a:spcPts val="0"/>
              </a:spcAft>
              <a:buNone/>
            </a:pPr>
            <a:r>
              <a:rPr lang="en-US" altLang="tr-TR" sz="2000" dirty="0"/>
              <a:t>Use Ohm’s Law to find V</a:t>
            </a:r>
            <a:r>
              <a:rPr lang="en-US" altLang="tr-TR" sz="2000" baseline="-25000" dirty="0"/>
              <a:t>R3</a:t>
            </a:r>
            <a:r>
              <a:rPr lang="en-US" altLang="tr-TR" sz="2000" dirty="0"/>
              <a:t>.</a:t>
            </a:r>
          </a:p>
        </p:txBody>
      </p:sp>
      <p:graphicFrame>
        <p:nvGraphicFramePr>
          <p:cNvPr id="9" name="Object 3"/>
          <p:cNvGraphicFramePr>
            <a:graphicFrameLocks noChangeAspect="1"/>
          </p:cNvGraphicFramePr>
          <p:nvPr>
            <p:extLst>
              <p:ext uri="{D42A27DB-BD31-4B8C-83A1-F6EECF244321}">
                <p14:modId xmlns:p14="http://schemas.microsoft.com/office/powerpoint/2010/main" val="1583268515"/>
              </p:ext>
            </p:extLst>
          </p:nvPr>
        </p:nvGraphicFramePr>
        <p:xfrm>
          <a:off x="5381979" y="4553421"/>
          <a:ext cx="3312368" cy="474384"/>
        </p:xfrm>
        <a:graphic>
          <a:graphicData uri="http://schemas.openxmlformats.org/presentationml/2006/ole">
            <mc:AlternateContent xmlns:mc="http://schemas.openxmlformats.org/markup-compatibility/2006">
              <mc:Choice xmlns:v="urn:schemas-microsoft-com:vml" Requires="v">
                <p:oleObj spid="_x0000_s25732" name="Equation" r:id="rId5" imgW="1523880" imgH="228600" progId="Equation.3">
                  <p:embed/>
                </p:oleObj>
              </mc:Choice>
              <mc:Fallback>
                <p:oleObj name="Equation" r:id="rId5" imgW="1523880" imgH="228600" progId="Equation.3">
                  <p:embed/>
                  <p:pic>
                    <p:nvPicPr>
                      <p:cNvPr id="10242"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1979" y="4553421"/>
                        <a:ext cx="3312368" cy="474384"/>
                      </a:xfrm>
                      <a:prstGeom prst="rect">
                        <a:avLst/>
                      </a:prstGeom>
                      <a:noFill/>
                      <a:ln>
                        <a:noFill/>
                      </a:ln>
                      <a:effectLst/>
                      <a:extLst/>
                    </p:spPr>
                  </p:pic>
                </p:oleObj>
              </mc:Fallback>
            </mc:AlternateContent>
          </a:graphicData>
        </a:graphic>
      </p:graphicFrame>
    </p:spTree>
    <p:custDataLst>
      <p:tags r:id="rId2"/>
    </p:custDataLst>
    <p:extLst>
      <p:ext uri="{BB962C8B-B14F-4D97-AF65-F5344CB8AC3E}">
        <p14:creationId xmlns:p14="http://schemas.microsoft.com/office/powerpoint/2010/main" val="2447282131"/>
      </p:ext>
    </p:extLst>
  </p:cSld>
  <p:clrMapOvr>
    <a:masterClrMapping/>
  </p:clrMapOvr>
  <p:transition>
    <p:plus/>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t>Electric Field</a:t>
            </a:r>
          </a:p>
        </p:txBody>
      </p:sp>
      <p:sp>
        <p:nvSpPr>
          <p:cNvPr id="8195" name="Rectangle 3"/>
          <p:cNvSpPr>
            <a:spLocks noGrp="1" noChangeArrowheads="1"/>
          </p:cNvSpPr>
          <p:nvPr>
            <p:ph type="body" idx="1"/>
          </p:nvPr>
        </p:nvSpPr>
        <p:spPr/>
        <p:txBody>
          <a:bodyPr>
            <a:normAutofit/>
          </a:bodyPr>
          <a:lstStyle/>
          <a:p>
            <a:pPr eaLnBrk="1" hangingPunct="1"/>
            <a:r>
              <a:rPr lang="en-US" sz="2200" dirty="0"/>
              <a:t>An electric field is the region around a charged object.</a:t>
            </a:r>
          </a:p>
        </p:txBody>
      </p:sp>
      <p:pic>
        <p:nvPicPr>
          <p:cNvPr id="8196" name="Picture 4" descr="image122"/>
          <p:cNvPicPr>
            <a:picLocks noChangeAspect="1" noChangeArrowheads="1"/>
          </p:cNvPicPr>
          <p:nvPr/>
        </p:nvPicPr>
        <p:blipFill>
          <a:blip r:embed="rId2" cstate="print"/>
          <a:srcRect/>
          <a:stretch>
            <a:fillRect/>
          </a:stretch>
        </p:blipFill>
        <p:spPr bwMode="auto">
          <a:xfrm>
            <a:off x="6084168" y="1988840"/>
            <a:ext cx="2397596" cy="2327666"/>
          </a:xfrm>
          <a:prstGeom prst="rect">
            <a:avLst/>
          </a:prstGeom>
          <a:noFill/>
          <a:ln w="9525">
            <a:noFill/>
            <a:miter lim="800000"/>
            <a:headEnd/>
            <a:tailEnd/>
          </a:ln>
        </p:spPr>
      </p:pic>
      <p:sp>
        <p:nvSpPr>
          <p:cNvPr id="5" name="Rectangle 3"/>
          <p:cNvSpPr txBox="1">
            <a:spLocks noChangeArrowheads="1"/>
          </p:cNvSpPr>
          <p:nvPr/>
        </p:nvSpPr>
        <p:spPr>
          <a:xfrm>
            <a:off x="533400" y="2641458"/>
            <a:ext cx="8077200" cy="3350096"/>
          </a:xfrm>
          <a:prstGeom prst="rect">
            <a:avLst/>
          </a:prstGeom>
        </p:spPr>
        <p:txBody>
          <a:bodyPr vert="horz" lIns="91440" tIns="45720" rIns="91440" bIns="45720" rtlCol="0">
            <a:normAutofit/>
          </a:bodyPr>
          <a:lstStyle>
            <a:lvl1pPr marL="0" indent="457200" algn="l" defTabSz="914400" rtl="0" eaLnBrk="1" latinLnBrk="0" hangingPunct="1">
              <a:spcBef>
                <a:spcPct val="20000"/>
              </a:spcBef>
              <a:buFont typeface="Arial" panose="020B0604020202020204" pitchFamily="34" charset="0"/>
              <a:buNone/>
              <a:defRPr sz="2400" kern="1200">
                <a:solidFill>
                  <a:schemeClr val="tx1"/>
                </a:solidFill>
                <a:latin typeface="Comic Sans MS" panose="030F0702030302020204" pitchFamily="66" charset="0"/>
                <a:ea typeface="+mn-ea"/>
                <a:cs typeface="+mn-cs"/>
              </a:defRPr>
            </a:lvl1pPr>
            <a:lvl2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2pPr>
            <a:lvl3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3pPr>
            <a:lvl4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4pPr>
            <a:lvl5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52450" indent="-552450" fontAlgn="auto">
              <a:spcAft>
                <a:spcPts val="0"/>
              </a:spcAft>
              <a:buFont typeface="Wingdings" pitchFamily="2" charset="2"/>
              <a:buNone/>
              <a:defRPr/>
            </a:pPr>
            <a:r>
              <a:rPr lang="en-US" sz="2200" dirty="0">
                <a:solidFill>
                  <a:srgbClr val="A50021"/>
                </a:solidFill>
              </a:rPr>
              <a:t>The force between the charged objects</a:t>
            </a:r>
            <a:endParaRPr lang="tr-TR" sz="2200" dirty="0">
              <a:solidFill>
                <a:srgbClr val="A50021"/>
              </a:solidFill>
            </a:endParaRPr>
          </a:p>
          <a:p>
            <a:pPr marL="552450" indent="-552450" fontAlgn="auto">
              <a:spcAft>
                <a:spcPts val="0"/>
              </a:spcAft>
              <a:buFont typeface="Wingdings" pitchFamily="2" charset="2"/>
              <a:buNone/>
              <a:defRPr/>
            </a:pPr>
            <a:r>
              <a:rPr lang="en-US" sz="2200" dirty="0">
                <a:solidFill>
                  <a:srgbClr val="A50021"/>
                </a:solidFill>
              </a:rPr>
              <a:t>is an electric force.</a:t>
            </a:r>
            <a:endParaRPr lang="en-US" sz="2200" dirty="0"/>
          </a:p>
          <a:p>
            <a:pPr marL="552450" indent="-552450" fontAlgn="auto">
              <a:lnSpc>
                <a:spcPct val="80000"/>
              </a:lnSpc>
              <a:spcAft>
                <a:spcPts val="0"/>
              </a:spcAft>
              <a:buFont typeface="Wingdings" pitchFamily="2" charset="2"/>
              <a:buNone/>
              <a:defRPr/>
            </a:pPr>
            <a:endParaRPr lang="tr-TR" sz="2000" dirty="0"/>
          </a:p>
          <a:p>
            <a:pPr marL="552450" indent="-552450" fontAlgn="auto">
              <a:lnSpc>
                <a:spcPct val="80000"/>
              </a:lnSpc>
              <a:spcAft>
                <a:spcPts val="0"/>
              </a:spcAft>
              <a:buFont typeface="Wingdings" pitchFamily="2" charset="2"/>
              <a:buNone/>
              <a:defRPr/>
            </a:pPr>
            <a:endParaRPr lang="en-US" sz="2000" dirty="0"/>
          </a:p>
          <a:p>
            <a:pPr marL="552450" indent="-552450" fontAlgn="auto">
              <a:lnSpc>
                <a:spcPct val="150000"/>
              </a:lnSpc>
              <a:spcAft>
                <a:spcPts val="0"/>
              </a:spcAft>
              <a:buFont typeface="Wingdings" pitchFamily="2" charset="2"/>
              <a:buNone/>
              <a:defRPr/>
            </a:pPr>
            <a:r>
              <a:rPr lang="en-US" sz="2000" dirty="0">
                <a:solidFill>
                  <a:schemeClr val="accent5">
                    <a:lumMod val="75000"/>
                  </a:schemeClr>
                </a:solidFill>
              </a:rPr>
              <a:t>The size of the electric force depends on 2 things:</a:t>
            </a:r>
          </a:p>
          <a:p>
            <a:pPr marL="552450" indent="-552450" fontAlgn="auto">
              <a:spcAft>
                <a:spcPts val="0"/>
              </a:spcAft>
              <a:buFont typeface="Wingdings" pitchFamily="2" charset="2"/>
              <a:buAutoNum type="arabicPeriod"/>
              <a:defRPr/>
            </a:pPr>
            <a:r>
              <a:rPr lang="en-US" sz="2000" dirty="0">
                <a:solidFill>
                  <a:schemeClr val="accent5">
                    <a:lumMod val="75000"/>
                  </a:schemeClr>
                </a:solidFill>
              </a:rPr>
              <a:t>The amount of charge </a:t>
            </a:r>
            <a:r>
              <a:rPr lang="en-US" sz="2000" dirty="0"/>
              <a:t>(the greater the charge, the greater the force)</a:t>
            </a:r>
          </a:p>
          <a:p>
            <a:pPr marL="552450" indent="-552450" fontAlgn="auto">
              <a:spcAft>
                <a:spcPts val="0"/>
              </a:spcAft>
              <a:buFont typeface="Wingdings" pitchFamily="2" charset="2"/>
              <a:buAutoNum type="arabicPeriod"/>
              <a:defRPr/>
            </a:pPr>
            <a:r>
              <a:rPr lang="en-US" sz="2000" dirty="0">
                <a:solidFill>
                  <a:schemeClr val="accent5">
                    <a:lumMod val="75000"/>
                  </a:schemeClr>
                </a:solidFill>
              </a:rPr>
              <a:t>The distance between charges </a:t>
            </a:r>
            <a:r>
              <a:rPr lang="en-US" sz="2000" dirty="0"/>
              <a:t>(the further the distance, the less the force)</a:t>
            </a:r>
          </a:p>
        </p:txBody>
      </p:sp>
    </p:spTree>
    <p:extLst>
      <p:ext uri="{BB962C8B-B14F-4D97-AF65-F5344CB8AC3E}">
        <p14:creationId xmlns:p14="http://schemas.microsoft.com/office/powerpoint/2010/main" val="3179242340"/>
      </p:ext>
    </p:extLst>
  </p:cSld>
  <p:clrMapOvr>
    <a:masterClrMapping/>
  </p:clrMapOvr>
  <p:transition>
    <p:plus/>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Content Placeholder 2"/>
          <p:cNvSpPr>
            <a:spLocks noGrp="1"/>
          </p:cNvSpPr>
          <p:nvPr>
            <p:ph idx="1"/>
          </p:nvPr>
        </p:nvSpPr>
        <p:spPr>
          <a:xfrm>
            <a:off x="457200" y="980728"/>
            <a:ext cx="8229600" cy="1570038"/>
          </a:xfrm>
        </p:spPr>
        <p:txBody>
          <a:bodyPr>
            <a:noAutofit/>
          </a:bodyPr>
          <a:lstStyle/>
          <a:p>
            <a:pPr indent="0" eaLnBrk="1" hangingPunct="1"/>
            <a:r>
              <a:rPr lang="en-US" altLang="tr-TR" sz="2200" dirty="0"/>
              <a:t>Moving clockwise around the loop:</a:t>
            </a:r>
          </a:p>
          <a:p>
            <a:pPr lvl="1" eaLnBrk="1" hangingPunct="1">
              <a:buNone/>
            </a:pPr>
            <a:r>
              <a:rPr lang="en-US" altLang="tr-TR" sz="2200" dirty="0"/>
              <a:t>V</a:t>
            </a:r>
            <a:r>
              <a:rPr lang="en-US" altLang="tr-TR" sz="2200" baseline="-25000" dirty="0"/>
              <a:t>R3</a:t>
            </a:r>
            <a:r>
              <a:rPr lang="en-US" altLang="tr-TR" sz="2200" dirty="0"/>
              <a:t> is a voltage drop.</a:t>
            </a:r>
          </a:p>
          <a:p>
            <a:pPr lvl="1" eaLnBrk="1" hangingPunct="1">
              <a:buNone/>
            </a:pPr>
            <a:r>
              <a:rPr lang="en-US" altLang="tr-TR" sz="2200" dirty="0"/>
              <a:t>The voltage associated with I1 is a voltage drop.</a:t>
            </a:r>
          </a:p>
          <a:p>
            <a:pPr lvl="1" eaLnBrk="1" hangingPunct="1">
              <a:buNone/>
            </a:pPr>
            <a:r>
              <a:rPr lang="en-US" altLang="tr-TR" sz="2200" b="1" dirty="0">
                <a:solidFill>
                  <a:srgbClr val="FF0000"/>
                </a:solidFill>
              </a:rPr>
              <a:t>V</a:t>
            </a:r>
            <a:r>
              <a:rPr lang="en-US" altLang="tr-TR" sz="2200" b="1" baseline="-25000" dirty="0">
                <a:solidFill>
                  <a:srgbClr val="FF0000"/>
                </a:solidFill>
              </a:rPr>
              <a:t>R2</a:t>
            </a:r>
            <a:r>
              <a:rPr lang="en-US" altLang="tr-TR" sz="2200" b="1" dirty="0">
                <a:solidFill>
                  <a:srgbClr val="FF0000"/>
                </a:solidFill>
              </a:rPr>
              <a:t> is a voltage rise.</a:t>
            </a:r>
          </a:p>
        </p:txBody>
      </p:sp>
      <p:sp>
        <p:nvSpPr>
          <p:cNvPr id="32772" name="Title 1"/>
          <p:cNvSpPr>
            <a:spLocks noGrp="1"/>
          </p:cNvSpPr>
          <p:nvPr>
            <p:ph type="title"/>
          </p:nvPr>
        </p:nvSpPr>
        <p:spPr/>
        <p:txBody>
          <a:bodyPr/>
          <a:lstStyle/>
          <a:p>
            <a:pPr algn="l" eaLnBrk="1" hangingPunct="1"/>
            <a:r>
              <a:rPr lang="en-US" altLang="tr-TR" sz="2800" dirty="0"/>
              <a:t>Example </a:t>
            </a:r>
            <a:r>
              <a:rPr lang="tr-TR" altLang="tr-TR" sz="2800" dirty="0"/>
              <a:t>4</a:t>
            </a:r>
            <a:r>
              <a:rPr lang="en-US" altLang="tr-TR" sz="2800" dirty="0"/>
              <a:t> (</a:t>
            </a:r>
            <a:r>
              <a:rPr lang="en-US" altLang="tr-TR" sz="2800" dirty="0" err="1"/>
              <a:t>con’t</a:t>
            </a:r>
            <a:r>
              <a:rPr lang="en-US" altLang="tr-TR" sz="2800" dirty="0"/>
              <a:t>)</a:t>
            </a:r>
          </a:p>
        </p:txBody>
      </p:sp>
      <p:grpSp>
        <p:nvGrpSpPr>
          <p:cNvPr id="2" name="Group 1"/>
          <p:cNvGrpSpPr/>
          <p:nvPr/>
        </p:nvGrpSpPr>
        <p:grpSpPr>
          <a:xfrm>
            <a:off x="611560" y="3813691"/>
            <a:ext cx="5544616" cy="2369063"/>
            <a:chOff x="762000" y="3276600"/>
            <a:chExt cx="8382000" cy="3581400"/>
          </a:xfrm>
        </p:grpSpPr>
        <p:pic>
          <p:nvPicPr>
            <p:cNvPr id="3277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276600"/>
              <a:ext cx="8382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p:cNvSpPr/>
            <p:nvPr/>
          </p:nvSpPr>
          <p:spPr>
            <a:xfrm>
              <a:off x="5943600" y="5029200"/>
              <a:ext cx="1295400" cy="15240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Oval 5"/>
            <p:cNvSpPr/>
            <p:nvPr/>
          </p:nvSpPr>
          <p:spPr>
            <a:xfrm>
              <a:off x="1835696" y="5373216"/>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Content Placeholder 2"/>
          <p:cNvSpPr txBox="1">
            <a:spLocks/>
          </p:cNvSpPr>
          <p:nvPr/>
        </p:nvSpPr>
        <p:spPr>
          <a:xfrm>
            <a:off x="4499992" y="2402761"/>
            <a:ext cx="4455468" cy="4606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Comic Sans MS" panose="030F0702030302020204" pitchFamily="66"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Comic Sans MS" panose="030F0702030302020204" pitchFamily="66"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altLang="tr-TR" sz="2200" dirty="0"/>
              <a:t>Again, the same answer is found.</a:t>
            </a:r>
          </a:p>
        </p:txBody>
      </p:sp>
      <p:graphicFrame>
        <p:nvGraphicFramePr>
          <p:cNvPr id="9" name="Object 3"/>
          <p:cNvGraphicFramePr>
            <a:graphicFrameLocks noChangeAspect="1"/>
          </p:cNvGraphicFramePr>
          <p:nvPr>
            <p:extLst>
              <p:ext uri="{D42A27DB-BD31-4B8C-83A1-F6EECF244321}">
                <p14:modId xmlns:p14="http://schemas.microsoft.com/office/powerpoint/2010/main" val="3971025573"/>
              </p:ext>
            </p:extLst>
          </p:nvPr>
        </p:nvGraphicFramePr>
        <p:xfrm>
          <a:off x="5037448" y="2902275"/>
          <a:ext cx="2800350" cy="1084263"/>
        </p:xfrm>
        <a:graphic>
          <a:graphicData uri="http://schemas.openxmlformats.org/presentationml/2006/ole">
            <mc:AlternateContent xmlns:mc="http://schemas.openxmlformats.org/markup-compatibility/2006">
              <mc:Choice xmlns:v="urn:schemas-microsoft-com:vml" Requires="v">
                <p:oleObj spid="_x0000_s26755" name="Equation" r:id="rId5" imgW="1180800" imgH="457200" progId="Equation.3">
                  <p:embed/>
                </p:oleObj>
              </mc:Choice>
              <mc:Fallback>
                <p:oleObj name="Equation" r:id="rId5" imgW="1180800" imgH="457200" progId="Equation.3">
                  <p:embed/>
                  <p:pic>
                    <p:nvPicPr>
                      <p:cNvPr id="1126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7448" y="2902275"/>
                        <a:ext cx="2800350" cy="1084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ustDataLst>
      <p:tags r:id="rId2"/>
    </p:custDataLst>
    <p:extLst>
      <p:ext uri="{BB962C8B-B14F-4D97-AF65-F5344CB8AC3E}">
        <p14:creationId xmlns:p14="http://schemas.microsoft.com/office/powerpoint/2010/main" val="76931645"/>
      </p:ext>
    </p:extLst>
  </p:cSld>
  <p:clrMapOvr>
    <a:masterClrMapping/>
  </p:clrMapOvr>
  <p:transition>
    <p:plus/>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Content Placeholder 2"/>
          <p:cNvSpPr>
            <a:spLocks noGrp="1"/>
          </p:cNvSpPr>
          <p:nvPr>
            <p:ph idx="1"/>
          </p:nvPr>
        </p:nvSpPr>
        <p:spPr>
          <a:xfrm>
            <a:off x="14432" y="908720"/>
            <a:ext cx="8229600" cy="1403896"/>
          </a:xfrm>
        </p:spPr>
        <p:txBody>
          <a:bodyPr>
            <a:normAutofit/>
          </a:bodyPr>
          <a:lstStyle/>
          <a:p>
            <a:pPr marL="457200" lvl="1" indent="0" eaLnBrk="1" hangingPunct="1">
              <a:buNone/>
            </a:pPr>
            <a:r>
              <a:rPr lang="en-US" altLang="tr-TR" sz="2000" dirty="0"/>
              <a:t>Once the voltage across R</a:t>
            </a:r>
            <a:r>
              <a:rPr lang="en-US" altLang="tr-TR" sz="2000" baseline="-25000" dirty="0"/>
              <a:t>2</a:t>
            </a:r>
            <a:r>
              <a:rPr lang="en-US" altLang="tr-TR" sz="2000" dirty="0"/>
              <a:t> is known, Ohm’s Law is applied to determine the current.</a:t>
            </a:r>
            <a:endParaRPr lang="tr-TR" altLang="tr-TR" sz="2000" dirty="0"/>
          </a:p>
          <a:p>
            <a:pPr marL="457200" lvl="1" indent="0" eaLnBrk="1" hangingPunct="1">
              <a:buNone/>
            </a:pPr>
            <a:r>
              <a:rPr lang="en-US" altLang="tr-TR" sz="2000" dirty="0"/>
              <a:t>The direction of positive current flow, based upon passive sign convention is shown in red.</a:t>
            </a:r>
          </a:p>
        </p:txBody>
      </p:sp>
      <p:sp>
        <p:nvSpPr>
          <p:cNvPr id="33795" name="Title 1"/>
          <p:cNvSpPr>
            <a:spLocks noGrp="1"/>
          </p:cNvSpPr>
          <p:nvPr>
            <p:ph type="title"/>
          </p:nvPr>
        </p:nvSpPr>
        <p:spPr/>
        <p:txBody>
          <a:bodyPr/>
          <a:lstStyle/>
          <a:p>
            <a:pPr algn="l" eaLnBrk="1" hangingPunct="1"/>
            <a:r>
              <a:rPr lang="en-US" altLang="tr-TR" sz="2800" dirty="0"/>
              <a:t>Example </a:t>
            </a:r>
            <a:r>
              <a:rPr lang="tr-TR" altLang="tr-TR" sz="2800" dirty="0"/>
              <a:t>4</a:t>
            </a:r>
            <a:r>
              <a:rPr lang="en-US" altLang="tr-TR" sz="2800" dirty="0"/>
              <a:t> (</a:t>
            </a:r>
            <a:r>
              <a:rPr lang="en-US" altLang="tr-TR" sz="2800" dirty="0" err="1"/>
              <a:t>con’t</a:t>
            </a:r>
            <a:r>
              <a:rPr lang="en-US" altLang="tr-TR" sz="2800" dirty="0"/>
              <a:t>)</a:t>
            </a:r>
          </a:p>
        </p:txBody>
      </p:sp>
      <p:grpSp>
        <p:nvGrpSpPr>
          <p:cNvPr id="2" name="Group 1"/>
          <p:cNvGrpSpPr/>
          <p:nvPr/>
        </p:nvGrpSpPr>
        <p:grpSpPr>
          <a:xfrm>
            <a:off x="251520" y="2374727"/>
            <a:ext cx="8382000" cy="3581400"/>
            <a:chOff x="762000" y="3276600"/>
            <a:chExt cx="8382000" cy="3581400"/>
          </a:xfrm>
        </p:grpSpPr>
        <p:pic>
          <p:nvPicPr>
            <p:cNvPr id="3379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276600"/>
              <a:ext cx="8382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p:cNvCxnSpPr/>
            <p:nvPr/>
          </p:nvCxnSpPr>
          <p:spPr>
            <a:xfrm rot="5400000">
              <a:off x="4533901" y="4991100"/>
              <a:ext cx="685800" cy="31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798" name="TextBox 6"/>
            <p:cNvSpPr txBox="1">
              <a:spLocks noChangeArrowheads="1"/>
            </p:cNvSpPr>
            <p:nvPr/>
          </p:nvSpPr>
          <p:spPr bwMode="auto">
            <a:xfrm>
              <a:off x="4419600" y="4724400"/>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tr-TR">
                  <a:latin typeface="Constantia" panose="02030602050306030303" pitchFamily="18" charset="0"/>
                </a:rPr>
                <a:t>I</a:t>
              </a:r>
              <a:r>
                <a:rPr lang="en-US" altLang="tr-TR" baseline="-25000">
                  <a:latin typeface="Constantia" panose="02030602050306030303" pitchFamily="18" charset="0"/>
                </a:rPr>
                <a:t>R2</a:t>
              </a:r>
            </a:p>
          </p:txBody>
        </p:sp>
        <p:sp>
          <p:nvSpPr>
            <p:cNvPr id="7" name="Oval 6"/>
            <p:cNvSpPr/>
            <p:nvPr/>
          </p:nvSpPr>
          <p:spPr>
            <a:xfrm>
              <a:off x="1835696" y="5335588"/>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1"/>
    </p:custDataLst>
    <p:extLst>
      <p:ext uri="{BB962C8B-B14F-4D97-AF65-F5344CB8AC3E}">
        <p14:creationId xmlns:p14="http://schemas.microsoft.com/office/powerpoint/2010/main" val="407991902"/>
      </p:ext>
    </p:extLst>
  </p:cSld>
  <p:clrMapOvr>
    <a:masterClrMapping/>
  </p:clrMapOvr>
  <p:transition>
    <p:plus/>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Content Placeholder 6"/>
          <p:cNvGraphicFramePr>
            <a:graphicFrameLocks noGrp="1" noChangeAspect="1"/>
          </p:cNvGraphicFramePr>
          <p:nvPr>
            <p:ph idx="1"/>
            <p:extLst>
              <p:ext uri="{D42A27DB-BD31-4B8C-83A1-F6EECF244321}">
                <p14:modId xmlns:p14="http://schemas.microsoft.com/office/powerpoint/2010/main" val="716249723"/>
              </p:ext>
            </p:extLst>
          </p:nvPr>
        </p:nvGraphicFramePr>
        <p:xfrm>
          <a:off x="457200" y="1072147"/>
          <a:ext cx="2762250" cy="1104900"/>
        </p:xfrm>
        <a:graphic>
          <a:graphicData uri="http://schemas.openxmlformats.org/presentationml/2006/ole">
            <mc:AlternateContent xmlns:mc="http://schemas.openxmlformats.org/markup-compatibility/2006">
              <mc:Choice xmlns:v="urn:schemas-microsoft-com:vml" Requires="v">
                <p:oleObj spid="_x0000_s21684" name="Equation" r:id="rId4" imgW="1143000" imgH="457200" progId="Equation.3">
                  <p:embed/>
                </p:oleObj>
              </mc:Choice>
              <mc:Fallback>
                <p:oleObj name="Equation" r:id="rId4" imgW="1143000" imgH="457200" progId="Equation.3">
                  <p:embed/>
                  <p:pic>
                    <p:nvPicPr>
                      <p:cNvPr id="12290" name="Content Placeholder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072147"/>
                        <a:ext cx="2762250"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2" name="Title 1"/>
          <p:cNvSpPr>
            <a:spLocks noGrp="1"/>
          </p:cNvSpPr>
          <p:nvPr>
            <p:ph type="title"/>
          </p:nvPr>
        </p:nvSpPr>
        <p:spPr/>
        <p:txBody>
          <a:bodyPr/>
          <a:lstStyle/>
          <a:p>
            <a:pPr algn="l" eaLnBrk="1" hangingPunct="1"/>
            <a:r>
              <a:rPr lang="en-US" altLang="tr-TR" sz="2800" dirty="0"/>
              <a:t>Example </a:t>
            </a:r>
            <a:r>
              <a:rPr lang="tr-TR" altLang="tr-TR" sz="2800" dirty="0"/>
              <a:t>4</a:t>
            </a:r>
            <a:r>
              <a:rPr lang="en-US" altLang="tr-TR" sz="2800" dirty="0"/>
              <a:t> (</a:t>
            </a:r>
            <a:r>
              <a:rPr lang="en-US" altLang="tr-TR" sz="2800" dirty="0" err="1"/>
              <a:t>con’t</a:t>
            </a:r>
            <a:r>
              <a:rPr lang="en-US" altLang="tr-TR" sz="2800" dirty="0"/>
              <a:t>)</a:t>
            </a:r>
          </a:p>
        </p:txBody>
      </p:sp>
      <p:grpSp>
        <p:nvGrpSpPr>
          <p:cNvPr id="2" name="Group 1"/>
          <p:cNvGrpSpPr/>
          <p:nvPr/>
        </p:nvGrpSpPr>
        <p:grpSpPr>
          <a:xfrm>
            <a:off x="251520" y="2326556"/>
            <a:ext cx="8382000" cy="3581400"/>
            <a:chOff x="251520" y="2852936"/>
            <a:chExt cx="8382000" cy="3581400"/>
          </a:xfrm>
        </p:grpSpPr>
        <p:pic>
          <p:nvPicPr>
            <p:cNvPr id="1229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2852936"/>
              <a:ext cx="8382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p:cNvCxnSpPr/>
            <p:nvPr/>
          </p:nvCxnSpPr>
          <p:spPr>
            <a:xfrm rot="5400000">
              <a:off x="4023421" y="4567436"/>
              <a:ext cx="685800" cy="31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294" name="TextBox 5"/>
            <p:cNvSpPr txBox="1">
              <a:spLocks noChangeArrowheads="1"/>
            </p:cNvSpPr>
            <p:nvPr/>
          </p:nvSpPr>
          <p:spPr bwMode="auto">
            <a:xfrm>
              <a:off x="3909120" y="4300736"/>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tr-TR">
                  <a:latin typeface="Constantia" panose="02030602050306030303" pitchFamily="18" charset="0"/>
                </a:rPr>
                <a:t>I</a:t>
              </a:r>
              <a:r>
                <a:rPr lang="en-US" altLang="tr-TR" baseline="-25000">
                  <a:latin typeface="Constantia" panose="02030602050306030303" pitchFamily="18" charset="0"/>
                </a:rPr>
                <a:t>R2</a:t>
              </a:r>
            </a:p>
          </p:txBody>
        </p:sp>
        <p:sp>
          <p:nvSpPr>
            <p:cNvPr id="7" name="Oval 6"/>
            <p:cNvSpPr/>
            <p:nvPr/>
          </p:nvSpPr>
          <p:spPr>
            <a:xfrm>
              <a:off x="1331640" y="4941168"/>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2"/>
    </p:custDataLst>
    <p:extLst>
      <p:ext uri="{BB962C8B-B14F-4D97-AF65-F5344CB8AC3E}">
        <p14:creationId xmlns:p14="http://schemas.microsoft.com/office/powerpoint/2010/main" val="1705262101"/>
      </p:ext>
    </p:extLst>
  </p:cSld>
  <p:clrMapOvr>
    <a:masterClrMapping/>
  </p:clrMapOvr>
  <p:transition>
    <p:plus/>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t>Charged Objects</a:t>
            </a:r>
          </a:p>
        </p:txBody>
      </p:sp>
      <p:sp>
        <p:nvSpPr>
          <p:cNvPr id="9219" name="Rectangle 3"/>
          <p:cNvSpPr>
            <a:spLocks noGrp="1" noChangeArrowheads="1"/>
          </p:cNvSpPr>
          <p:nvPr>
            <p:ph type="body" idx="1"/>
          </p:nvPr>
        </p:nvSpPr>
        <p:spPr/>
        <p:txBody>
          <a:bodyPr/>
          <a:lstStyle/>
          <a:p>
            <a:pPr eaLnBrk="1" hangingPunct="1"/>
            <a:r>
              <a:rPr lang="en-US" dirty="0"/>
              <a:t>Atoms </a:t>
            </a:r>
            <a:r>
              <a:rPr lang="en-US" u="sng" dirty="0"/>
              <a:t>do not</a:t>
            </a:r>
            <a:r>
              <a:rPr lang="en-US" dirty="0"/>
              <a:t> have a charge because the number of electrons and protons cancel each other out.</a:t>
            </a:r>
          </a:p>
          <a:p>
            <a:pPr eaLnBrk="1" hangingPunct="1">
              <a:buFont typeface="Wingdings" pitchFamily="2" charset="2"/>
              <a:buNone/>
            </a:pPr>
            <a:endParaRPr lang="tr-TR" dirty="0"/>
          </a:p>
          <a:p>
            <a:pPr eaLnBrk="1" hangingPunct="1">
              <a:buFont typeface="Wingdings" pitchFamily="2" charset="2"/>
              <a:buNone/>
            </a:pPr>
            <a:r>
              <a:rPr lang="en-US" u="sng" dirty="0"/>
              <a:t>Ex</a:t>
            </a:r>
            <a:r>
              <a:rPr lang="tr-TR" u="sng" dirty="0" err="1"/>
              <a:t>ample</a:t>
            </a:r>
            <a:r>
              <a:rPr lang="tr-TR" u="sng" dirty="0"/>
              <a:t>:</a:t>
            </a:r>
            <a:r>
              <a:rPr lang="en-US" u="sng" dirty="0"/>
              <a:t> </a:t>
            </a:r>
          </a:p>
          <a:p>
            <a:pPr eaLnBrk="1" hangingPunct="1">
              <a:buFont typeface="Wingdings" pitchFamily="2" charset="2"/>
              <a:buNone/>
            </a:pPr>
            <a:r>
              <a:rPr lang="en-US" sz="2200" dirty="0"/>
              <a:t>3 protons (+) &amp; 3 electrons (-) = 0</a:t>
            </a:r>
          </a:p>
        </p:txBody>
      </p:sp>
      <p:grpSp>
        <p:nvGrpSpPr>
          <p:cNvPr id="2" name="Group 1"/>
          <p:cNvGrpSpPr/>
          <p:nvPr/>
        </p:nvGrpSpPr>
        <p:grpSpPr>
          <a:xfrm>
            <a:off x="971600" y="3429000"/>
            <a:ext cx="4248472" cy="664524"/>
            <a:chOff x="1600200" y="4419600"/>
            <a:chExt cx="5419725" cy="847725"/>
          </a:xfrm>
        </p:grpSpPr>
        <p:pic>
          <p:nvPicPr>
            <p:cNvPr id="9220" name="Picture 5" descr="http://upload.wikimedia.org/wikipedia/en/3/35/Plus_sign.jpg"/>
            <p:cNvPicPr>
              <a:picLocks noChangeAspect="1" noChangeArrowheads="1"/>
            </p:cNvPicPr>
            <p:nvPr/>
          </p:nvPicPr>
          <p:blipFill>
            <a:blip r:embed="rId2" cstate="print"/>
            <a:srcRect/>
            <a:stretch>
              <a:fillRect/>
            </a:stretch>
          </p:blipFill>
          <p:spPr bwMode="auto">
            <a:xfrm>
              <a:off x="2362200" y="4495800"/>
              <a:ext cx="922338" cy="762000"/>
            </a:xfrm>
            <a:prstGeom prst="rect">
              <a:avLst/>
            </a:prstGeom>
            <a:noFill/>
            <a:ln w="9525">
              <a:noFill/>
              <a:miter lim="800000"/>
              <a:headEnd/>
              <a:tailEnd/>
            </a:ln>
          </p:spPr>
        </p:pic>
        <p:pic>
          <p:nvPicPr>
            <p:cNvPr id="9221" name="Picture 5" descr="http://upload.wikimedia.org/wikipedia/en/3/35/Plus_sign.jpg"/>
            <p:cNvPicPr>
              <a:picLocks noChangeAspect="1" noChangeArrowheads="1"/>
            </p:cNvPicPr>
            <p:nvPr/>
          </p:nvPicPr>
          <p:blipFill>
            <a:blip r:embed="rId2" cstate="print"/>
            <a:srcRect/>
            <a:stretch>
              <a:fillRect/>
            </a:stretch>
          </p:blipFill>
          <p:spPr bwMode="auto">
            <a:xfrm>
              <a:off x="1600200" y="4495800"/>
              <a:ext cx="922338" cy="762000"/>
            </a:xfrm>
            <a:prstGeom prst="rect">
              <a:avLst/>
            </a:prstGeom>
            <a:noFill/>
            <a:ln w="9525">
              <a:noFill/>
              <a:miter lim="800000"/>
              <a:headEnd/>
              <a:tailEnd/>
            </a:ln>
          </p:spPr>
        </p:pic>
        <p:pic>
          <p:nvPicPr>
            <p:cNvPr id="9222" name="Picture 5" descr="http://upload.wikimedia.org/wikipedia/en/3/35/Plus_sign.jpg"/>
            <p:cNvPicPr>
              <a:picLocks noChangeAspect="1" noChangeArrowheads="1"/>
            </p:cNvPicPr>
            <p:nvPr/>
          </p:nvPicPr>
          <p:blipFill>
            <a:blip r:embed="rId2" cstate="print"/>
            <a:srcRect/>
            <a:stretch>
              <a:fillRect/>
            </a:stretch>
          </p:blipFill>
          <p:spPr bwMode="auto">
            <a:xfrm>
              <a:off x="3124200" y="4495800"/>
              <a:ext cx="922338" cy="762000"/>
            </a:xfrm>
            <a:prstGeom prst="rect">
              <a:avLst/>
            </a:prstGeom>
            <a:noFill/>
            <a:ln w="9525">
              <a:noFill/>
              <a:miter lim="800000"/>
              <a:headEnd/>
              <a:tailEnd/>
            </a:ln>
          </p:spPr>
        </p:pic>
        <p:pic>
          <p:nvPicPr>
            <p:cNvPr id="9223" name="Picture 7" descr="https://encrypted-tbn3.google.com/images?q=tbn:ANd9GcQkHsn5Itnb0GY0xrKt-UihafvxZXocZXanhUR0grUuXZ8JQHP-CQ"/>
            <p:cNvPicPr>
              <a:picLocks noChangeAspect="1" noChangeArrowheads="1"/>
            </p:cNvPicPr>
            <p:nvPr/>
          </p:nvPicPr>
          <p:blipFill>
            <a:blip r:embed="rId3" cstate="print"/>
            <a:srcRect/>
            <a:stretch>
              <a:fillRect/>
            </a:stretch>
          </p:blipFill>
          <p:spPr bwMode="auto">
            <a:xfrm>
              <a:off x="4343400" y="4419600"/>
              <a:ext cx="847725" cy="847725"/>
            </a:xfrm>
            <a:prstGeom prst="rect">
              <a:avLst/>
            </a:prstGeom>
            <a:noFill/>
            <a:ln w="9525">
              <a:noFill/>
              <a:miter lim="800000"/>
              <a:headEnd/>
              <a:tailEnd/>
            </a:ln>
          </p:spPr>
        </p:pic>
        <p:pic>
          <p:nvPicPr>
            <p:cNvPr id="9224" name="Picture 7" descr="https://encrypted-tbn3.google.com/images?q=tbn:ANd9GcQkHsn5Itnb0GY0xrKt-UihafvxZXocZXanhUR0grUuXZ8JQHP-CQ"/>
            <p:cNvPicPr>
              <a:picLocks noChangeAspect="1" noChangeArrowheads="1"/>
            </p:cNvPicPr>
            <p:nvPr/>
          </p:nvPicPr>
          <p:blipFill>
            <a:blip r:embed="rId3" cstate="print"/>
            <a:srcRect/>
            <a:stretch>
              <a:fillRect/>
            </a:stretch>
          </p:blipFill>
          <p:spPr bwMode="auto">
            <a:xfrm>
              <a:off x="5257800" y="4419600"/>
              <a:ext cx="847725" cy="847725"/>
            </a:xfrm>
            <a:prstGeom prst="rect">
              <a:avLst/>
            </a:prstGeom>
            <a:noFill/>
            <a:ln w="9525">
              <a:noFill/>
              <a:miter lim="800000"/>
              <a:headEnd/>
              <a:tailEnd/>
            </a:ln>
          </p:spPr>
        </p:pic>
        <p:pic>
          <p:nvPicPr>
            <p:cNvPr id="9225" name="Picture 7" descr="https://encrypted-tbn3.google.com/images?q=tbn:ANd9GcQkHsn5Itnb0GY0xrKt-UihafvxZXocZXanhUR0grUuXZ8JQHP-CQ"/>
            <p:cNvPicPr>
              <a:picLocks noChangeAspect="1" noChangeArrowheads="1"/>
            </p:cNvPicPr>
            <p:nvPr/>
          </p:nvPicPr>
          <p:blipFill>
            <a:blip r:embed="rId3" cstate="print"/>
            <a:srcRect/>
            <a:stretch>
              <a:fillRect/>
            </a:stretch>
          </p:blipFill>
          <p:spPr bwMode="auto">
            <a:xfrm>
              <a:off x="6172200" y="4419600"/>
              <a:ext cx="847725" cy="847725"/>
            </a:xfrm>
            <a:prstGeom prst="rect">
              <a:avLst/>
            </a:prstGeom>
            <a:noFill/>
            <a:ln w="9525">
              <a:noFill/>
              <a:miter lim="800000"/>
              <a:headEnd/>
              <a:tailEnd/>
            </a:ln>
          </p:spPr>
        </p:pic>
      </p:grpSp>
    </p:spTree>
    <p:extLst>
      <p:ext uri="{BB962C8B-B14F-4D97-AF65-F5344CB8AC3E}">
        <p14:creationId xmlns:p14="http://schemas.microsoft.com/office/powerpoint/2010/main" val="3814065851"/>
      </p:ext>
    </p:extLst>
  </p:cSld>
  <p:clrMapOvr>
    <a:masterClrMapping/>
  </p:clrMapOvr>
  <p:transition>
    <p:plus/>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t>Charged Objects</a:t>
            </a:r>
          </a:p>
        </p:txBody>
      </p:sp>
      <p:sp>
        <p:nvSpPr>
          <p:cNvPr id="10243" name="Rectangle 3"/>
          <p:cNvSpPr>
            <a:spLocks noGrp="1" noChangeArrowheads="1"/>
          </p:cNvSpPr>
          <p:nvPr>
            <p:ph type="body" idx="1"/>
          </p:nvPr>
        </p:nvSpPr>
        <p:spPr>
          <a:xfrm>
            <a:off x="167608" y="938331"/>
            <a:ext cx="7313612" cy="4265613"/>
          </a:xfrm>
        </p:spPr>
        <p:txBody>
          <a:bodyPr/>
          <a:lstStyle/>
          <a:p>
            <a:pPr eaLnBrk="1" hangingPunct="1">
              <a:buFont typeface="Wingdings" pitchFamily="2" charset="2"/>
              <a:buNone/>
            </a:pPr>
            <a:r>
              <a:rPr lang="en-US" sz="2200" dirty="0"/>
              <a:t>How do objects get charged?</a:t>
            </a:r>
          </a:p>
          <a:p>
            <a:pPr eaLnBrk="1" hangingPunct="1"/>
            <a:r>
              <a:rPr lang="en-US" sz="2200" dirty="0"/>
              <a:t>They either gain or lose electrons.</a:t>
            </a:r>
          </a:p>
          <a:p>
            <a:pPr eaLnBrk="1" hangingPunct="1"/>
            <a:r>
              <a:rPr lang="en-US" sz="2200" dirty="0"/>
              <a:t>Why not protons?</a:t>
            </a:r>
            <a:endParaRPr lang="tr-TR" sz="2200" dirty="0"/>
          </a:p>
          <a:p>
            <a:pPr eaLnBrk="1" hangingPunct="1"/>
            <a:endParaRPr lang="en-US" dirty="0"/>
          </a:p>
          <a:p>
            <a:pPr eaLnBrk="1" hangingPunct="1">
              <a:buFont typeface="Wingdings" pitchFamily="2" charset="2"/>
              <a:buNone/>
            </a:pPr>
            <a:r>
              <a:rPr lang="en-US" u="sng" dirty="0"/>
              <a:t>Ex</a:t>
            </a:r>
            <a:r>
              <a:rPr lang="tr-TR" u="sng" dirty="0" err="1"/>
              <a:t>ample</a:t>
            </a:r>
            <a:r>
              <a:rPr lang="tr-TR" u="sng" dirty="0"/>
              <a:t>:</a:t>
            </a:r>
            <a:endParaRPr lang="en-US" u="sng" dirty="0"/>
          </a:p>
          <a:p>
            <a:pPr eaLnBrk="1" hangingPunct="1">
              <a:buFont typeface="Wingdings" pitchFamily="2" charset="2"/>
              <a:buNone/>
            </a:pPr>
            <a:r>
              <a:rPr lang="en-US" sz="2200" dirty="0"/>
              <a:t>3 protons (+) &amp; 5 electrons (-) =</a:t>
            </a:r>
            <a:endParaRPr lang="tr-TR" sz="2200" dirty="0"/>
          </a:p>
          <a:p>
            <a:pPr eaLnBrk="1" hangingPunct="1">
              <a:buFont typeface="Wingdings" pitchFamily="2" charset="2"/>
              <a:buNone/>
            </a:pPr>
            <a:endParaRPr lang="en-US" dirty="0"/>
          </a:p>
          <a:p>
            <a:pPr eaLnBrk="1" hangingPunct="1">
              <a:buFont typeface="Wingdings" pitchFamily="2" charset="2"/>
              <a:buNone/>
            </a:pPr>
            <a:endParaRPr lang="en-US" dirty="0"/>
          </a:p>
          <a:p>
            <a:pPr eaLnBrk="1" hangingPunct="1">
              <a:buFont typeface="Wingdings" pitchFamily="2" charset="2"/>
              <a:buNone/>
            </a:pPr>
            <a:endParaRPr lang="en-US" sz="800" dirty="0"/>
          </a:p>
          <a:p>
            <a:pPr eaLnBrk="1" hangingPunct="1">
              <a:buFont typeface="Wingdings" pitchFamily="2" charset="2"/>
              <a:buNone/>
            </a:pPr>
            <a:r>
              <a:rPr lang="en-US" sz="2200" dirty="0"/>
              <a:t>7 protons (+) &amp; 2 electrons (-) =</a:t>
            </a:r>
          </a:p>
          <a:p>
            <a:pPr eaLnBrk="1" hangingPunct="1"/>
            <a:endParaRPr lang="en-US" dirty="0"/>
          </a:p>
        </p:txBody>
      </p:sp>
      <p:grpSp>
        <p:nvGrpSpPr>
          <p:cNvPr id="3" name="Group 2"/>
          <p:cNvGrpSpPr/>
          <p:nvPr/>
        </p:nvGrpSpPr>
        <p:grpSpPr>
          <a:xfrm>
            <a:off x="457200" y="5013176"/>
            <a:ext cx="5979498" cy="699311"/>
            <a:chOff x="232147" y="5383560"/>
            <a:chExt cx="7248525" cy="847725"/>
          </a:xfrm>
        </p:grpSpPr>
        <p:pic>
          <p:nvPicPr>
            <p:cNvPr id="10247" name="Picture 5" descr="http://upload.wikimedia.org/wikipedia/en/3/35/Plus_sign.jpg"/>
            <p:cNvPicPr>
              <a:picLocks noChangeAspect="1" noChangeArrowheads="1"/>
            </p:cNvPicPr>
            <p:nvPr/>
          </p:nvPicPr>
          <p:blipFill>
            <a:blip r:embed="rId2" cstate="print"/>
            <a:srcRect/>
            <a:stretch>
              <a:fillRect/>
            </a:stretch>
          </p:blipFill>
          <p:spPr bwMode="auto">
            <a:xfrm>
              <a:off x="3889747" y="5459760"/>
              <a:ext cx="922338" cy="762000"/>
            </a:xfrm>
            <a:prstGeom prst="rect">
              <a:avLst/>
            </a:prstGeom>
            <a:noFill/>
            <a:ln w="9525">
              <a:noFill/>
              <a:miter lim="800000"/>
              <a:headEnd/>
              <a:tailEnd/>
            </a:ln>
          </p:spPr>
        </p:pic>
        <p:pic>
          <p:nvPicPr>
            <p:cNvPr id="10248" name="Picture 5" descr="http://upload.wikimedia.org/wikipedia/en/3/35/Plus_sign.jpg"/>
            <p:cNvPicPr>
              <a:picLocks noChangeAspect="1" noChangeArrowheads="1"/>
            </p:cNvPicPr>
            <p:nvPr/>
          </p:nvPicPr>
          <p:blipFill>
            <a:blip r:embed="rId2" cstate="print"/>
            <a:srcRect/>
            <a:stretch>
              <a:fillRect/>
            </a:stretch>
          </p:blipFill>
          <p:spPr bwMode="auto">
            <a:xfrm>
              <a:off x="3127747" y="5459760"/>
              <a:ext cx="922338" cy="762000"/>
            </a:xfrm>
            <a:prstGeom prst="rect">
              <a:avLst/>
            </a:prstGeom>
            <a:noFill/>
            <a:ln w="9525">
              <a:noFill/>
              <a:miter lim="800000"/>
              <a:headEnd/>
              <a:tailEnd/>
            </a:ln>
          </p:spPr>
        </p:pic>
        <p:pic>
          <p:nvPicPr>
            <p:cNvPr id="10249" name="Picture 5" descr="http://upload.wikimedia.org/wikipedia/en/3/35/Plus_sign.jpg"/>
            <p:cNvPicPr>
              <a:picLocks noChangeAspect="1" noChangeArrowheads="1"/>
            </p:cNvPicPr>
            <p:nvPr/>
          </p:nvPicPr>
          <p:blipFill>
            <a:blip r:embed="rId2" cstate="print"/>
            <a:srcRect/>
            <a:stretch>
              <a:fillRect/>
            </a:stretch>
          </p:blipFill>
          <p:spPr bwMode="auto">
            <a:xfrm>
              <a:off x="2365747" y="5459760"/>
              <a:ext cx="922338" cy="762000"/>
            </a:xfrm>
            <a:prstGeom prst="rect">
              <a:avLst/>
            </a:prstGeom>
            <a:noFill/>
            <a:ln w="9525">
              <a:noFill/>
              <a:miter lim="800000"/>
              <a:headEnd/>
              <a:tailEnd/>
            </a:ln>
          </p:spPr>
        </p:pic>
        <p:pic>
          <p:nvPicPr>
            <p:cNvPr id="10250" name="Picture 5" descr="http://upload.wikimedia.org/wikipedia/en/3/35/Plus_sign.jpg"/>
            <p:cNvPicPr>
              <a:picLocks noChangeAspect="1" noChangeArrowheads="1"/>
            </p:cNvPicPr>
            <p:nvPr/>
          </p:nvPicPr>
          <p:blipFill>
            <a:blip r:embed="rId2" cstate="print"/>
            <a:srcRect/>
            <a:stretch>
              <a:fillRect/>
            </a:stretch>
          </p:blipFill>
          <p:spPr bwMode="auto">
            <a:xfrm>
              <a:off x="1679947" y="5459760"/>
              <a:ext cx="922338" cy="762000"/>
            </a:xfrm>
            <a:prstGeom prst="rect">
              <a:avLst/>
            </a:prstGeom>
            <a:noFill/>
            <a:ln w="9525">
              <a:noFill/>
              <a:miter lim="800000"/>
              <a:headEnd/>
              <a:tailEnd/>
            </a:ln>
          </p:spPr>
        </p:pic>
        <p:pic>
          <p:nvPicPr>
            <p:cNvPr id="10251" name="Picture 5" descr="http://upload.wikimedia.org/wikipedia/en/3/35/Plus_sign.jpg"/>
            <p:cNvPicPr>
              <a:picLocks noChangeAspect="1" noChangeArrowheads="1"/>
            </p:cNvPicPr>
            <p:nvPr/>
          </p:nvPicPr>
          <p:blipFill>
            <a:blip r:embed="rId2" cstate="print"/>
            <a:srcRect/>
            <a:stretch>
              <a:fillRect/>
            </a:stretch>
          </p:blipFill>
          <p:spPr bwMode="auto">
            <a:xfrm>
              <a:off x="994147" y="5459760"/>
              <a:ext cx="922338" cy="762000"/>
            </a:xfrm>
            <a:prstGeom prst="rect">
              <a:avLst/>
            </a:prstGeom>
            <a:noFill/>
            <a:ln w="9525">
              <a:noFill/>
              <a:miter lim="800000"/>
              <a:headEnd/>
              <a:tailEnd/>
            </a:ln>
          </p:spPr>
        </p:pic>
        <p:pic>
          <p:nvPicPr>
            <p:cNvPr id="10252" name="Picture 5" descr="http://upload.wikimedia.org/wikipedia/en/3/35/Plus_sign.jpg"/>
            <p:cNvPicPr>
              <a:picLocks noChangeAspect="1" noChangeArrowheads="1"/>
            </p:cNvPicPr>
            <p:nvPr/>
          </p:nvPicPr>
          <p:blipFill>
            <a:blip r:embed="rId2" cstate="print"/>
            <a:srcRect/>
            <a:stretch>
              <a:fillRect/>
            </a:stretch>
          </p:blipFill>
          <p:spPr bwMode="auto">
            <a:xfrm>
              <a:off x="232147" y="5459760"/>
              <a:ext cx="922338" cy="762000"/>
            </a:xfrm>
            <a:prstGeom prst="rect">
              <a:avLst/>
            </a:prstGeom>
            <a:noFill/>
            <a:ln w="9525">
              <a:noFill/>
              <a:miter lim="800000"/>
              <a:headEnd/>
              <a:tailEnd/>
            </a:ln>
          </p:spPr>
        </p:pic>
        <p:pic>
          <p:nvPicPr>
            <p:cNvPr id="10253" name="Picture 5" descr="http://upload.wikimedia.org/wikipedia/en/3/35/Plus_sign.jpg"/>
            <p:cNvPicPr>
              <a:picLocks noChangeAspect="1" noChangeArrowheads="1"/>
            </p:cNvPicPr>
            <p:nvPr/>
          </p:nvPicPr>
          <p:blipFill>
            <a:blip r:embed="rId2" cstate="print"/>
            <a:srcRect/>
            <a:stretch>
              <a:fillRect/>
            </a:stretch>
          </p:blipFill>
          <p:spPr bwMode="auto">
            <a:xfrm>
              <a:off x="4651747" y="5459760"/>
              <a:ext cx="922338" cy="762000"/>
            </a:xfrm>
            <a:prstGeom prst="rect">
              <a:avLst/>
            </a:prstGeom>
            <a:noFill/>
            <a:ln w="9525">
              <a:noFill/>
              <a:miter lim="800000"/>
              <a:headEnd/>
              <a:tailEnd/>
            </a:ln>
          </p:spPr>
        </p:pic>
        <p:pic>
          <p:nvPicPr>
            <p:cNvPr id="10256" name="Picture 7" descr="https://encrypted-tbn3.google.com/images?q=tbn:ANd9GcQkHsn5Itnb0GY0xrKt-UihafvxZXocZXanhUR0grUuXZ8JQHP-CQ"/>
            <p:cNvPicPr>
              <a:picLocks noChangeAspect="1" noChangeArrowheads="1"/>
            </p:cNvPicPr>
            <p:nvPr/>
          </p:nvPicPr>
          <p:blipFill>
            <a:blip r:embed="rId3" cstate="print"/>
            <a:srcRect/>
            <a:stretch>
              <a:fillRect/>
            </a:stretch>
          </p:blipFill>
          <p:spPr bwMode="auto">
            <a:xfrm>
              <a:off x="5718547" y="5383560"/>
              <a:ext cx="847725" cy="847725"/>
            </a:xfrm>
            <a:prstGeom prst="rect">
              <a:avLst/>
            </a:prstGeom>
            <a:noFill/>
            <a:ln w="9525">
              <a:noFill/>
              <a:miter lim="800000"/>
              <a:headEnd/>
              <a:tailEnd/>
            </a:ln>
          </p:spPr>
        </p:pic>
        <p:pic>
          <p:nvPicPr>
            <p:cNvPr id="10257" name="Picture 7" descr="https://encrypted-tbn3.google.com/images?q=tbn:ANd9GcQkHsn5Itnb0GY0xrKt-UihafvxZXocZXanhUR0grUuXZ8JQHP-CQ"/>
            <p:cNvPicPr>
              <a:picLocks noChangeAspect="1" noChangeArrowheads="1"/>
            </p:cNvPicPr>
            <p:nvPr/>
          </p:nvPicPr>
          <p:blipFill>
            <a:blip r:embed="rId3" cstate="print"/>
            <a:srcRect/>
            <a:stretch>
              <a:fillRect/>
            </a:stretch>
          </p:blipFill>
          <p:spPr bwMode="auto">
            <a:xfrm>
              <a:off x="6632947" y="5383560"/>
              <a:ext cx="847725" cy="847725"/>
            </a:xfrm>
            <a:prstGeom prst="rect">
              <a:avLst/>
            </a:prstGeom>
            <a:noFill/>
            <a:ln w="9525">
              <a:noFill/>
              <a:miter lim="800000"/>
              <a:headEnd/>
              <a:tailEnd/>
            </a:ln>
          </p:spPr>
        </p:pic>
      </p:grpSp>
      <p:grpSp>
        <p:nvGrpSpPr>
          <p:cNvPr id="2" name="Group 1"/>
          <p:cNvGrpSpPr/>
          <p:nvPr/>
        </p:nvGrpSpPr>
        <p:grpSpPr>
          <a:xfrm>
            <a:off x="426734" y="3789040"/>
            <a:ext cx="5960321" cy="644359"/>
            <a:chOff x="240085" y="3501008"/>
            <a:chExt cx="6867525" cy="847725"/>
          </a:xfrm>
        </p:grpSpPr>
        <p:pic>
          <p:nvPicPr>
            <p:cNvPr id="10244" name="Picture 5" descr="http://upload.wikimedia.org/wikipedia/en/3/35/Plus_sign.jpg"/>
            <p:cNvPicPr>
              <a:picLocks noChangeAspect="1" noChangeArrowheads="1"/>
            </p:cNvPicPr>
            <p:nvPr/>
          </p:nvPicPr>
          <p:blipFill>
            <a:blip r:embed="rId2" cstate="print"/>
            <a:srcRect/>
            <a:stretch>
              <a:fillRect/>
            </a:stretch>
          </p:blipFill>
          <p:spPr bwMode="auto">
            <a:xfrm>
              <a:off x="240085" y="3501008"/>
              <a:ext cx="922338" cy="762000"/>
            </a:xfrm>
            <a:prstGeom prst="rect">
              <a:avLst/>
            </a:prstGeom>
            <a:noFill/>
            <a:ln w="9525">
              <a:noFill/>
              <a:miter lim="800000"/>
              <a:headEnd/>
              <a:tailEnd/>
            </a:ln>
          </p:spPr>
        </p:pic>
        <p:pic>
          <p:nvPicPr>
            <p:cNvPr id="10245" name="Picture 5" descr="http://upload.wikimedia.org/wikipedia/en/3/35/Plus_sign.jpg"/>
            <p:cNvPicPr>
              <a:picLocks noChangeAspect="1" noChangeArrowheads="1"/>
            </p:cNvPicPr>
            <p:nvPr/>
          </p:nvPicPr>
          <p:blipFill>
            <a:blip r:embed="rId2" cstate="print"/>
            <a:srcRect/>
            <a:stretch>
              <a:fillRect/>
            </a:stretch>
          </p:blipFill>
          <p:spPr bwMode="auto">
            <a:xfrm>
              <a:off x="925885" y="3501008"/>
              <a:ext cx="922338" cy="762000"/>
            </a:xfrm>
            <a:prstGeom prst="rect">
              <a:avLst/>
            </a:prstGeom>
            <a:noFill/>
            <a:ln w="9525">
              <a:noFill/>
              <a:miter lim="800000"/>
              <a:headEnd/>
              <a:tailEnd/>
            </a:ln>
          </p:spPr>
        </p:pic>
        <p:pic>
          <p:nvPicPr>
            <p:cNvPr id="10246" name="Picture 5" descr="http://upload.wikimedia.org/wikipedia/en/3/35/Plus_sign.jpg"/>
            <p:cNvPicPr>
              <a:picLocks noChangeAspect="1" noChangeArrowheads="1"/>
            </p:cNvPicPr>
            <p:nvPr/>
          </p:nvPicPr>
          <p:blipFill>
            <a:blip r:embed="rId2" cstate="print"/>
            <a:srcRect/>
            <a:stretch>
              <a:fillRect/>
            </a:stretch>
          </p:blipFill>
          <p:spPr bwMode="auto">
            <a:xfrm>
              <a:off x="1687885" y="3501008"/>
              <a:ext cx="922338" cy="762000"/>
            </a:xfrm>
            <a:prstGeom prst="rect">
              <a:avLst/>
            </a:prstGeom>
            <a:noFill/>
            <a:ln w="9525">
              <a:noFill/>
              <a:miter lim="800000"/>
              <a:headEnd/>
              <a:tailEnd/>
            </a:ln>
          </p:spPr>
        </p:pic>
        <p:pic>
          <p:nvPicPr>
            <p:cNvPr id="10254" name="Picture 7" descr="https://encrypted-tbn3.google.com/images?q=tbn:ANd9GcQkHsn5Itnb0GY0xrKt-UihafvxZXocZXanhUR0grUuXZ8JQHP-CQ"/>
            <p:cNvPicPr>
              <a:picLocks noChangeAspect="1" noChangeArrowheads="1"/>
            </p:cNvPicPr>
            <p:nvPr/>
          </p:nvPicPr>
          <p:blipFill>
            <a:blip r:embed="rId3" cstate="print"/>
            <a:srcRect/>
            <a:stretch>
              <a:fillRect/>
            </a:stretch>
          </p:blipFill>
          <p:spPr bwMode="auto">
            <a:xfrm>
              <a:off x="3516685" y="3501008"/>
              <a:ext cx="847725" cy="847725"/>
            </a:xfrm>
            <a:prstGeom prst="rect">
              <a:avLst/>
            </a:prstGeom>
            <a:noFill/>
            <a:ln w="9525">
              <a:noFill/>
              <a:miter lim="800000"/>
              <a:headEnd/>
              <a:tailEnd/>
            </a:ln>
          </p:spPr>
        </p:pic>
        <p:pic>
          <p:nvPicPr>
            <p:cNvPr id="10255" name="Picture 7" descr="https://encrypted-tbn3.google.com/images?q=tbn:ANd9GcQkHsn5Itnb0GY0xrKt-UihafvxZXocZXanhUR0grUuXZ8JQHP-CQ"/>
            <p:cNvPicPr>
              <a:picLocks noChangeAspect="1" noChangeArrowheads="1"/>
            </p:cNvPicPr>
            <p:nvPr/>
          </p:nvPicPr>
          <p:blipFill>
            <a:blip r:embed="rId3" cstate="print"/>
            <a:srcRect/>
            <a:stretch>
              <a:fillRect/>
            </a:stretch>
          </p:blipFill>
          <p:spPr bwMode="auto">
            <a:xfrm>
              <a:off x="2602285" y="3501008"/>
              <a:ext cx="847725" cy="847725"/>
            </a:xfrm>
            <a:prstGeom prst="rect">
              <a:avLst/>
            </a:prstGeom>
            <a:noFill/>
            <a:ln w="9525">
              <a:noFill/>
              <a:miter lim="800000"/>
              <a:headEnd/>
              <a:tailEnd/>
            </a:ln>
          </p:spPr>
        </p:pic>
        <p:pic>
          <p:nvPicPr>
            <p:cNvPr id="10258" name="Picture 7" descr="https://encrypted-tbn3.google.com/images?q=tbn:ANd9GcQkHsn5Itnb0GY0xrKt-UihafvxZXocZXanhUR0grUuXZ8JQHP-CQ"/>
            <p:cNvPicPr>
              <a:picLocks noChangeAspect="1" noChangeArrowheads="1"/>
            </p:cNvPicPr>
            <p:nvPr/>
          </p:nvPicPr>
          <p:blipFill>
            <a:blip r:embed="rId3" cstate="print"/>
            <a:srcRect/>
            <a:stretch>
              <a:fillRect/>
            </a:stretch>
          </p:blipFill>
          <p:spPr bwMode="auto">
            <a:xfrm>
              <a:off x="4431085" y="3501008"/>
              <a:ext cx="847725" cy="847725"/>
            </a:xfrm>
            <a:prstGeom prst="rect">
              <a:avLst/>
            </a:prstGeom>
            <a:noFill/>
            <a:ln w="9525">
              <a:noFill/>
              <a:miter lim="800000"/>
              <a:headEnd/>
              <a:tailEnd/>
            </a:ln>
          </p:spPr>
        </p:pic>
        <p:pic>
          <p:nvPicPr>
            <p:cNvPr id="10259" name="Picture 7" descr="https://encrypted-tbn3.google.com/images?q=tbn:ANd9GcQkHsn5Itnb0GY0xrKt-UihafvxZXocZXanhUR0grUuXZ8JQHP-CQ"/>
            <p:cNvPicPr>
              <a:picLocks noChangeAspect="1" noChangeArrowheads="1"/>
            </p:cNvPicPr>
            <p:nvPr/>
          </p:nvPicPr>
          <p:blipFill>
            <a:blip r:embed="rId3" cstate="print"/>
            <a:srcRect/>
            <a:stretch>
              <a:fillRect/>
            </a:stretch>
          </p:blipFill>
          <p:spPr bwMode="auto">
            <a:xfrm>
              <a:off x="5345485" y="3501008"/>
              <a:ext cx="847725" cy="847725"/>
            </a:xfrm>
            <a:prstGeom prst="rect">
              <a:avLst/>
            </a:prstGeom>
            <a:noFill/>
            <a:ln w="9525">
              <a:noFill/>
              <a:miter lim="800000"/>
              <a:headEnd/>
              <a:tailEnd/>
            </a:ln>
          </p:spPr>
        </p:pic>
        <p:pic>
          <p:nvPicPr>
            <p:cNvPr id="10260" name="Picture 7" descr="https://encrypted-tbn3.google.com/images?q=tbn:ANd9GcQkHsn5Itnb0GY0xrKt-UihafvxZXocZXanhUR0grUuXZ8JQHP-CQ"/>
            <p:cNvPicPr>
              <a:picLocks noChangeAspect="1" noChangeArrowheads="1"/>
            </p:cNvPicPr>
            <p:nvPr/>
          </p:nvPicPr>
          <p:blipFill>
            <a:blip r:embed="rId3" cstate="print"/>
            <a:srcRect/>
            <a:stretch>
              <a:fillRect/>
            </a:stretch>
          </p:blipFill>
          <p:spPr bwMode="auto">
            <a:xfrm>
              <a:off x="6259885" y="3501008"/>
              <a:ext cx="847725" cy="847725"/>
            </a:xfrm>
            <a:prstGeom prst="rect">
              <a:avLst/>
            </a:prstGeom>
            <a:noFill/>
            <a:ln w="9525">
              <a:noFill/>
              <a:miter lim="800000"/>
              <a:headEnd/>
              <a:tailEnd/>
            </a:ln>
          </p:spPr>
        </p:pic>
      </p:grpSp>
    </p:spTree>
    <p:extLst>
      <p:ext uri="{BB962C8B-B14F-4D97-AF65-F5344CB8AC3E}">
        <p14:creationId xmlns:p14="http://schemas.microsoft.com/office/powerpoint/2010/main" val="3803425226"/>
      </p:ext>
    </p:extLst>
  </p:cSld>
  <p:clrMapOvr>
    <a:masterClrMapping/>
  </p:clrMapOvr>
  <p:transition>
    <p:plus/>
  </p:transition>
</p:sld>
</file>

<file path=ppt/tags/tag1.xml><?xml version="1.0" encoding="utf-8"?>
<p:tagLst xmlns:a="http://schemas.openxmlformats.org/drawingml/2006/main" xmlns:r="http://schemas.openxmlformats.org/officeDocument/2006/relationships" xmlns:p="http://schemas.openxmlformats.org/presentationml/2006/main">
  <p:tag name="TIMING" val="|8.6|5.|3.|5.2|2.3|3.1|1.7|10.1"/>
</p:tagLst>
</file>

<file path=ppt/tags/tag10.xml><?xml version="1.0" encoding="utf-8"?>
<p:tagLst xmlns:a="http://schemas.openxmlformats.org/drawingml/2006/main" xmlns:r="http://schemas.openxmlformats.org/officeDocument/2006/relationships" xmlns:p="http://schemas.openxmlformats.org/presentationml/2006/main">
  <p:tag name="PPSNARRATION" val="5,-164296837,C:\Kath\Courses\ECE2004\Online\Lectures\Inductors.ppc"/>
</p:tagLst>
</file>

<file path=ppt/tags/tag11.xml><?xml version="1.0" encoding="utf-8"?>
<p:tagLst xmlns:a="http://schemas.openxmlformats.org/drawingml/2006/main" xmlns:r="http://schemas.openxmlformats.org/officeDocument/2006/relationships" xmlns:p="http://schemas.openxmlformats.org/presentationml/2006/main">
  <p:tag name="PPSNARRATION" val="5,1986918038,C:\Kath\Courses\ECE2004\Online\Lectures\Kirchoff Laws.ppc"/>
</p:tagLst>
</file>

<file path=ppt/tags/tag12.xml><?xml version="1.0" encoding="utf-8"?>
<p:tagLst xmlns:a="http://schemas.openxmlformats.org/drawingml/2006/main" xmlns:r="http://schemas.openxmlformats.org/officeDocument/2006/relationships" xmlns:p="http://schemas.openxmlformats.org/presentationml/2006/main">
  <p:tag name="PPSNARRATION" val="7,1986918038,C:\Kath\Courses\ECE2004\Online\Lectures\Kirchoff Laws.ppc"/>
</p:tagLst>
</file>

<file path=ppt/tags/tag13.xml><?xml version="1.0" encoding="utf-8"?>
<p:tagLst xmlns:a="http://schemas.openxmlformats.org/drawingml/2006/main" xmlns:r="http://schemas.openxmlformats.org/officeDocument/2006/relationships" xmlns:p="http://schemas.openxmlformats.org/presentationml/2006/main">
  <p:tag name="PPSNARRATION" val="8,1986918038,C:\Kath\Courses\ECE2004\Online\Lectures\Kirchoff Laws.ppc"/>
</p:tagLst>
</file>

<file path=ppt/tags/tag14.xml><?xml version="1.0" encoding="utf-8"?>
<p:tagLst xmlns:a="http://schemas.openxmlformats.org/drawingml/2006/main" xmlns:r="http://schemas.openxmlformats.org/officeDocument/2006/relationships" xmlns:p="http://schemas.openxmlformats.org/presentationml/2006/main">
  <p:tag name="PPSNARRATION" val="11,1986918038,C:\Kath\Courses\ECE2004\Online\Lectures\Kirchoff Laws.ppc"/>
</p:tagLst>
</file>

<file path=ppt/tags/tag15.xml><?xml version="1.0" encoding="utf-8"?>
<p:tagLst xmlns:a="http://schemas.openxmlformats.org/drawingml/2006/main" xmlns:r="http://schemas.openxmlformats.org/officeDocument/2006/relationships" xmlns:p="http://schemas.openxmlformats.org/presentationml/2006/main">
  <p:tag name="PPSNARRATION" val="12,1986918038,C:\Kath\Courses\ECE2004\Online\Lectures\Kirchoff Laws.ppc"/>
</p:tagLst>
</file>

<file path=ppt/tags/tag16.xml><?xml version="1.0" encoding="utf-8"?>
<p:tagLst xmlns:a="http://schemas.openxmlformats.org/drawingml/2006/main" xmlns:r="http://schemas.openxmlformats.org/officeDocument/2006/relationships" xmlns:p="http://schemas.openxmlformats.org/presentationml/2006/main">
  <p:tag name="PPSNARRATION" val="13,1986918038,C:\Kath\Courses\ECE2004\Online\Lectures\Kirchoff Laws.ppc"/>
</p:tagLst>
</file>

<file path=ppt/tags/tag17.xml><?xml version="1.0" encoding="utf-8"?>
<p:tagLst xmlns:a="http://schemas.openxmlformats.org/drawingml/2006/main" xmlns:r="http://schemas.openxmlformats.org/officeDocument/2006/relationships" xmlns:p="http://schemas.openxmlformats.org/presentationml/2006/main">
  <p:tag name="PPSNARRATION" val="14,1986918038,C:\Kath\Courses\ECE2004\Online\Lectures\Kirchoff Laws.ppc"/>
</p:tagLst>
</file>

<file path=ppt/tags/tag18.xml><?xml version="1.0" encoding="utf-8"?>
<p:tagLst xmlns:a="http://schemas.openxmlformats.org/drawingml/2006/main" xmlns:r="http://schemas.openxmlformats.org/officeDocument/2006/relationships" xmlns:p="http://schemas.openxmlformats.org/presentationml/2006/main">
  <p:tag name="PPSNARRATION" val="16,1986918038,C:\Kath\Courses\ECE2004\Online\Lectures\Kirchoff Laws.ppc"/>
</p:tagLst>
</file>

<file path=ppt/tags/tag19.xml><?xml version="1.0" encoding="utf-8"?>
<p:tagLst xmlns:a="http://schemas.openxmlformats.org/drawingml/2006/main" xmlns:r="http://schemas.openxmlformats.org/officeDocument/2006/relationships" xmlns:p="http://schemas.openxmlformats.org/presentationml/2006/main">
  <p:tag name="PPSNARRATION" val="17,1986918038,C:\Kath\Courses\ECE2004\Online\Lectures\Kirchoff Laws.ppc"/>
</p:tagLst>
</file>

<file path=ppt/tags/tag2.xml><?xml version="1.0" encoding="utf-8"?>
<p:tagLst xmlns:a="http://schemas.openxmlformats.org/drawingml/2006/main" xmlns:r="http://schemas.openxmlformats.org/officeDocument/2006/relationships" xmlns:p="http://schemas.openxmlformats.org/presentationml/2006/main">
  <p:tag name="TIMING" val="|3.7|3.9|6.4|1.6"/>
</p:tagLst>
</file>

<file path=ppt/tags/tag20.xml><?xml version="1.0" encoding="utf-8"?>
<p:tagLst xmlns:a="http://schemas.openxmlformats.org/drawingml/2006/main" xmlns:r="http://schemas.openxmlformats.org/officeDocument/2006/relationships" xmlns:p="http://schemas.openxmlformats.org/presentationml/2006/main">
  <p:tag name="PPSNARRATION" val="19,1986918038,C:\Kath\Courses\ECE2004\Online\Lectures\Kirchoff Laws.ppc"/>
</p:tagLst>
</file>

<file path=ppt/tags/tag21.xml><?xml version="1.0" encoding="utf-8"?>
<p:tagLst xmlns:a="http://schemas.openxmlformats.org/drawingml/2006/main" xmlns:r="http://schemas.openxmlformats.org/officeDocument/2006/relationships" xmlns:p="http://schemas.openxmlformats.org/presentationml/2006/main">
  <p:tag name="PPSNARRATION" val="20,1986918038,C:\Kath\Courses\ECE2004\Online\Lectures\Kirchoff Laws.ppc"/>
</p:tagLst>
</file>

<file path=ppt/tags/tag22.xml><?xml version="1.0" encoding="utf-8"?>
<p:tagLst xmlns:a="http://schemas.openxmlformats.org/drawingml/2006/main" xmlns:r="http://schemas.openxmlformats.org/officeDocument/2006/relationships" xmlns:p="http://schemas.openxmlformats.org/presentationml/2006/main">
  <p:tag name="PPSNARRATION" val="21,1986918038,C:\Kath\Courses\ECE2004\Online\Lectures\Kirchoff Laws.ppc"/>
</p:tagLst>
</file>

<file path=ppt/tags/tag23.xml><?xml version="1.0" encoding="utf-8"?>
<p:tagLst xmlns:a="http://schemas.openxmlformats.org/drawingml/2006/main" xmlns:r="http://schemas.openxmlformats.org/officeDocument/2006/relationships" xmlns:p="http://schemas.openxmlformats.org/presentationml/2006/main">
  <p:tag name="PPSNARRATION" val="22,1986918038,C:\Kath\Courses\ECE2004\Online\Lectures\Kirchoff Laws.ppc"/>
</p:tagLst>
</file>

<file path=ppt/tags/tag24.xml><?xml version="1.0" encoding="utf-8"?>
<p:tagLst xmlns:a="http://schemas.openxmlformats.org/drawingml/2006/main" xmlns:r="http://schemas.openxmlformats.org/officeDocument/2006/relationships" xmlns:p="http://schemas.openxmlformats.org/presentationml/2006/main">
  <p:tag name="PPSNARRATION" val="23,1986918038,C:\Kath\Courses\ECE2004\Online\Lectures\Kirchoff Laws.ppc"/>
</p:tagLst>
</file>

<file path=ppt/tags/tag25.xml><?xml version="1.0" encoding="utf-8"?>
<p:tagLst xmlns:a="http://schemas.openxmlformats.org/drawingml/2006/main" xmlns:r="http://schemas.openxmlformats.org/officeDocument/2006/relationships" xmlns:p="http://schemas.openxmlformats.org/presentationml/2006/main">
  <p:tag name="PPSNARRATION" val="24,1986918038,C:\Kath\Courses\ECE2004\Online\Lectures\Kirchoff Laws.ppc"/>
</p:tagLst>
</file>

<file path=ppt/tags/tag26.xml><?xml version="1.0" encoding="utf-8"?>
<p:tagLst xmlns:a="http://schemas.openxmlformats.org/drawingml/2006/main" xmlns:r="http://schemas.openxmlformats.org/officeDocument/2006/relationships" xmlns:p="http://schemas.openxmlformats.org/presentationml/2006/main">
  <p:tag name="PPSNARRATION" val="26,1986918038,C:\Kath\Courses\ECE2004\Online\Lectures\Kirchoff Laws.ppc"/>
</p:tagLst>
</file>

<file path=ppt/tags/tag27.xml><?xml version="1.0" encoding="utf-8"?>
<p:tagLst xmlns:a="http://schemas.openxmlformats.org/drawingml/2006/main" xmlns:r="http://schemas.openxmlformats.org/officeDocument/2006/relationships" xmlns:p="http://schemas.openxmlformats.org/presentationml/2006/main">
  <p:tag name="PPSNARRATION" val="28,1986918038,C:\Kath\Courses\ECE2004\Online\Lectures\Kirchoff Laws.ppc"/>
</p:tagLst>
</file>

<file path=ppt/tags/tag28.xml><?xml version="1.0" encoding="utf-8"?>
<p:tagLst xmlns:a="http://schemas.openxmlformats.org/drawingml/2006/main" xmlns:r="http://schemas.openxmlformats.org/officeDocument/2006/relationships" xmlns:p="http://schemas.openxmlformats.org/presentationml/2006/main">
  <p:tag name="PPSNARRATION" val="29,1986918038,C:\Kath\Courses\ECE2004\Online\Lectures\Kirchoff Laws.ppc"/>
</p:tagLst>
</file>

<file path=ppt/tags/tag3.xml><?xml version="1.0" encoding="utf-8"?>
<p:tagLst xmlns:a="http://schemas.openxmlformats.org/drawingml/2006/main" xmlns:r="http://schemas.openxmlformats.org/officeDocument/2006/relationships" xmlns:p="http://schemas.openxmlformats.org/presentationml/2006/main">
  <p:tag name="TIMING" val="|2.7|6.|7.8"/>
</p:tagLst>
</file>

<file path=ppt/tags/tag4.xml><?xml version="1.0" encoding="utf-8"?>
<p:tagLst xmlns:a="http://schemas.openxmlformats.org/drawingml/2006/main" xmlns:r="http://schemas.openxmlformats.org/officeDocument/2006/relationships" xmlns:p="http://schemas.openxmlformats.org/presentationml/2006/main">
  <p:tag name="TIMING" val="|6.2|3.6|1.7|1.4|11.3"/>
</p:tagLst>
</file>

<file path=ppt/tags/tag5.xml><?xml version="1.0" encoding="utf-8"?>
<p:tagLst xmlns:a="http://schemas.openxmlformats.org/drawingml/2006/main" xmlns:r="http://schemas.openxmlformats.org/officeDocument/2006/relationships" xmlns:p="http://schemas.openxmlformats.org/presentationml/2006/main">
  <p:tag name="TIMING" val="|4.7|3.2|4.8|10.3"/>
</p:tagLst>
</file>

<file path=ppt/tags/tag6.xml><?xml version="1.0" encoding="utf-8"?>
<p:tagLst xmlns:a="http://schemas.openxmlformats.org/drawingml/2006/main" xmlns:r="http://schemas.openxmlformats.org/officeDocument/2006/relationships" xmlns:p="http://schemas.openxmlformats.org/presentationml/2006/main">
  <p:tag name="TIMING" val="|9.|2.5|6.2|1.4|1.1"/>
</p:tagLst>
</file>

<file path=ppt/tags/tag7.xml><?xml version="1.0" encoding="utf-8"?>
<p:tagLst xmlns:a="http://schemas.openxmlformats.org/drawingml/2006/main" xmlns:r="http://schemas.openxmlformats.org/officeDocument/2006/relationships" xmlns:p="http://schemas.openxmlformats.org/presentationml/2006/main">
  <p:tag name="TIMING" val="|11.|6.6|26.4"/>
</p:tagLst>
</file>

<file path=ppt/tags/tag8.xml><?xml version="1.0" encoding="utf-8"?>
<p:tagLst xmlns:a="http://schemas.openxmlformats.org/drawingml/2006/main" xmlns:r="http://schemas.openxmlformats.org/officeDocument/2006/relationships" xmlns:p="http://schemas.openxmlformats.org/presentationml/2006/main">
  <p:tag name="PPSNARRATION" val="6,1041347653,C:\Kath\Courses\ECE2004\Online\Lectures\Ohms Law.ppc"/>
</p:tagLst>
</file>

<file path=ppt/tags/tag9.xml><?xml version="1.0" encoding="utf-8"?>
<p:tagLst xmlns:a="http://schemas.openxmlformats.org/drawingml/2006/main" xmlns:r="http://schemas.openxmlformats.org/officeDocument/2006/relationships" xmlns:p="http://schemas.openxmlformats.org/presentationml/2006/main">
  <p:tag name="MMPROD_SUBSTITUTION_ID" val="{06D1CE8B-9199-462B-BA4F-9999872DC60D}"/>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22699</TotalTime>
  <Words>2824</Words>
  <Application>Microsoft Office PowerPoint</Application>
  <PresentationFormat>On-screen Show (4:3)</PresentationFormat>
  <Paragraphs>580</Paragraphs>
  <Slides>72</Slides>
  <Notes>6</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3</vt:i4>
      </vt:variant>
      <vt:variant>
        <vt:lpstr>Slide Titles</vt:lpstr>
      </vt:variant>
      <vt:variant>
        <vt:i4>72</vt:i4>
      </vt:variant>
    </vt:vector>
  </HeadingPairs>
  <TitlesOfParts>
    <vt:vector size="88" baseType="lpstr">
      <vt:lpstr>Arial Unicode MS</vt:lpstr>
      <vt:lpstr>新細明體</vt:lpstr>
      <vt:lpstr>Arial</vt:lpstr>
      <vt:lpstr>Arial Tur</vt:lpstr>
      <vt:lpstr>Calibri</vt:lpstr>
      <vt:lpstr>Comic Sans MS</vt:lpstr>
      <vt:lpstr>Constantia</vt:lpstr>
      <vt:lpstr>Symbol</vt:lpstr>
      <vt:lpstr>Tahoma</vt:lpstr>
      <vt:lpstr>Times New Roman</vt:lpstr>
      <vt:lpstr>Wingdings</vt:lpstr>
      <vt:lpstr>Wingdings 2</vt:lpstr>
      <vt:lpstr>Office Theme</vt:lpstr>
      <vt:lpstr>Equation</vt:lpstr>
      <vt:lpstr>CorelDRAW</vt:lpstr>
      <vt:lpstr>Microsoft Equation 3.0</vt:lpstr>
      <vt:lpstr>Introduction to Electronics EHB222E</vt:lpstr>
      <vt:lpstr>PowerPoint Presentation</vt:lpstr>
      <vt:lpstr>PowerPoint Presentation</vt:lpstr>
      <vt:lpstr>What is Electricity? </vt:lpstr>
      <vt:lpstr>What is Electricity? </vt:lpstr>
      <vt:lpstr>Law of Electric Charges</vt:lpstr>
      <vt:lpstr>Electric Field</vt:lpstr>
      <vt:lpstr>Charged Objects</vt:lpstr>
      <vt:lpstr>Charged Objects</vt:lpstr>
      <vt:lpstr>PowerPoint Presentation</vt:lpstr>
      <vt:lpstr>How Does Current Flow?</vt:lpstr>
      <vt:lpstr>When Does Current NOT Flow?</vt:lpstr>
      <vt:lpstr>Note that Air is an Insulator</vt:lpstr>
      <vt:lpstr>What is Voltage?</vt:lpstr>
      <vt:lpstr>A battery in an electrical circuit plays the same role as a pump in a water system.</vt:lpstr>
      <vt:lpstr>Current</vt:lpstr>
      <vt:lpstr>PowerPoint Presentation</vt:lpstr>
      <vt:lpstr>Current Flow</vt:lpstr>
      <vt:lpstr>PowerPoint Presentation</vt:lpstr>
      <vt:lpstr>PowerPoint Presentation</vt:lpstr>
      <vt:lpstr>Kirchhoff’s Current Law</vt:lpstr>
      <vt:lpstr>PowerPoint Presentation</vt:lpstr>
      <vt:lpstr>PowerPoint Presentation</vt:lpstr>
      <vt:lpstr>PowerPoint Presentation</vt:lpstr>
      <vt:lpstr> </vt:lpstr>
      <vt:lpstr>PowerPoint Presentation</vt:lpstr>
      <vt:lpstr>Kirchhoff’s Voltage Law</vt:lpstr>
      <vt:lpstr>PowerPoint Presentation</vt:lpstr>
      <vt:lpstr>Using the Formal Definition of KVL</vt:lpstr>
      <vt:lpstr>PowerPoint Presentation</vt:lpstr>
      <vt:lpstr>PowerPoint Presentation</vt:lpstr>
      <vt:lpstr>PowerPoint Presentation</vt:lpstr>
      <vt:lpstr>Ohm’s Law &amp; Resistors</vt:lpstr>
      <vt:lpstr>Ohm’s Law</vt:lpstr>
      <vt:lpstr>Resistors in Series</vt:lpstr>
      <vt:lpstr>Resistors in Parallel</vt:lpstr>
      <vt:lpstr>Resistors in Parallel</vt:lpstr>
      <vt:lpstr>Voltage Divider</vt:lpstr>
      <vt:lpstr>Equivalent  Resistance –  Complex Circuit</vt:lpstr>
      <vt:lpstr>PowerPoint Presentation</vt:lpstr>
      <vt:lpstr>CAPACITOR Energy Storage Device</vt:lpstr>
      <vt:lpstr>Maximum Charge on a Conductor</vt:lpstr>
      <vt:lpstr>Capacitance</vt:lpstr>
      <vt:lpstr>PowerPoint Presentation</vt:lpstr>
      <vt:lpstr>PowerPoint Presentation</vt:lpstr>
      <vt:lpstr>PowerPoint Presentation</vt:lpstr>
      <vt:lpstr>PowerPoint Presentation</vt:lpstr>
      <vt:lpstr>PowerPoint Presentation</vt:lpstr>
      <vt:lpstr>INDUCTORs</vt:lpstr>
      <vt:lpstr>Electromagnetism</vt:lpstr>
      <vt:lpstr>PowerPoint Presentation</vt:lpstr>
      <vt:lpstr>Inductors</vt:lpstr>
      <vt:lpstr>Voltage and Current Relation</vt:lpstr>
      <vt:lpstr>PowerPoint Presentation</vt:lpstr>
      <vt:lpstr>Example 1</vt:lpstr>
      <vt:lpstr>Example 2</vt:lpstr>
      <vt:lpstr>Example 2 (con’t)</vt:lpstr>
      <vt:lpstr>Example 3</vt:lpstr>
      <vt:lpstr>Example 3 (con’t)</vt:lpstr>
      <vt:lpstr>Example 3 (con’t)</vt:lpstr>
      <vt:lpstr>Example 3 (con’t)</vt:lpstr>
      <vt:lpstr>Example 3 (con’t)</vt:lpstr>
      <vt:lpstr>Example 3 (con’t)</vt:lpstr>
      <vt:lpstr>Example 4</vt:lpstr>
      <vt:lpstr>Example 4 (con’t)</vt:lpstr>
      <vt:lpstr>Example 4 (con’t)</vt:lpstr>
      <vt:lpstr>Example 4 (con’t)</vt:lpstr>
      <vt:lpstr>Example 4 (con’t)</vt:lpstr>
      <vt:lpstr>Example 4 (con’t)</vt:lpstr>
      <vt:lpstr>Example 4 (con’t)</vt:lpstr>
      <vt:lpstr>Example 4 (con’t)</vt:lpstr>
      <vt:lpstr>Example 4 (con’t)</vt:lpstr>
    </vt:vector>
  </TitlesOfParts>
  <Company>Cartography Division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Mühendislik Etiği CRN20543 DERS SUNUMLARI</dc:title>
  <dc:creator>ITU</dc:creator>
  <cp:lastModifiedBy>Bora Döken</cp:lastModifiedBy>
  <cp:revision>1096</cp:revision>
  <dcterms:created xsi:type="dcterms:W3CDTF">2006-02-04T17:06:47Z</dcterms:created>
  <dcterms:modified xsi:type="dcterms:W3CDTF">2019-09-24T04:48:49Z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TC011594401055</vt:lpwstr>
  </property>
</Properties>
</file>